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78" r:id="rId3"/>
    <p:sldId id="257" r:id="rId4"/>
    <p:sldId id="258" r:id="rId5"/>
    <p:sldId id="274" r:id="rId6"/>
    <p:sldId id="260" r:id="rId7"/>
    <p:sldId id="264" r:id="rId8"/>
    <p:sldId id="261" r:id="rId9"/>
    <p:sldId id="267" r:id="rId10"/>
    <p:sldId id="268" r:id="rId11"/>
    <p:sldId id="259" r:id="rId12"/>
    <p:sldId id="280" r:id="rId13"/>
    <p:sldId id="265" r:id="rId14"/>
    <p:sldId id="270" r:id="rId15"/>
    <p:sldId id="271" r:id="rId16"/>
    <p:sldId id="272" r:id="rId17"/>
    <p:sldId id="273" r:id="rId18"/>
    <p:sldId id="269" r:id="rId19"/>
    <p:sldId id="279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59" autoAdjust="0"/>
    <p:restoredTop sz="94660"/>
  </p:normalViewPr>
  <p:slideViewPr>
    <p:cSldViewPr snapToGrid="0">
      <p:cViewPr varScale="1">
        <p:scale>
          <a:sx n="75" d="100"/>
          <a:sy n="75" d="100"/>
        </p:scale>
        <p:origin x="62" y="29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35547-A9EF-4E8F-9FBF-7729E515BA93}" type="datetimeFigureOut">
              <a:rPr lang="en-US" smtClean="0"/>
              <a:t>1/28/2021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A236D8F0-6BB2-4FD0-AF70-D5965651772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5268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35547-A9EF-4E8F-9FBF-7729E515BA93}" type="datetimeFigureOut">
              <a:rPr lang="en-US" smtClean="0"/>
              <a:t>1/28/2021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6D8F0-6BB2-4FD0-AF70-D5965651772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526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35547-A9EF-4E8F-9FBF-7729E515BA93}" type="datetimeFigureOut">
              <a:rPr lang="en-US" smtClean="0"/>
              <a:t>1/28/2021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6D8F0-6BB2-4FD0-AF70-D5965651772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8679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35547-A9EF-4E8F-9FBF-7729E515BA93}" type="datetimeFigureOut">
              <a:rPr lang="en-US" smtClean="0"/>
              <a:t>1/28/2021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6D8F0-6BB2-4FD0-AF70-D5965651772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6342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35547-A9EF-4E8F-9FBF-7729E515BA93}" type="datetimeFigureOut">
              <a:rPr lang="en-US" smtClean="0"/>
              <a:t>1/28/2021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6D8F0-6BB2-4FD0-AF70-D5965651772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7046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35547-A9EF-4E8F-9FBF-7729E515BA93}" type="datetimeFigureOut">
              <a:rPr lang="en-US" smtClean="0"/>
              <a:t>1/28/2021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6D8F0-6BB2-4FD0-AF70-D5965651772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572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35547-A9EF-4E8F-9FBF-7729E515BA93}" type="datetimeFigureOut">
              <a:rPr lang="en-US" smtClean="0"/>
              <a:t>1/28/2021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6D8F0-6BB2-4FD0-AF70-D5965651772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3429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35547-A9EF-4E8F-9FBF-7729E515BA93}" type="datetimeFigureOut">
              <a:rPr lang="en-US" smtClean="0"/>
              <a:t>1/28/2021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6D8F0-6BB2-4FD0-AF70-D5965651772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4209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35547-A9EF-4E8F-9FBF-7729E515BA93}" type="datetimeFigureOut">
              <a:rPr lang="en-US" smtClean="0"/>
              <a:t>1/28/2021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6D8F0-6BB2-4FD0-AF70-D596565177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828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35547-A9EF-4E8F-9FBF-7729E515BA93}" type="datetimeFigureOut">
              <a:rPr lang="en-US" smtClean="0"/>
              <a:t>1/28/2021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6D8F0-6BB2-4FD0-AF70-D5965651772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6939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F1B35547-A9EF-4E8F-9FBF-7729E515BA93}" type="datetimeFigureOut">
              <a:rPr lang="en-US" smtClean="0"/>
              <a:t>1/28/2021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6D8F0-6BB2-4FD0-AF70-D5965651772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7966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B35547-A9EF-4E8F-9FBF-7729E515BA93}" type="datetimeFigureOut">
              <a:rPr lang="en-US" smtClean="0"/>
              <a:t>1/28/2021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A236D8F0-6BB2-4FD0-AF70-D5965651772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5179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tfew@toofew.net" TargetMode="External"/><Relationship Id="rId2" Type="http://schemas.openxmlformats.org/officeDocument/2006/relationships/hyperlink" Target="https://www.tf-links.com/uos-fire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tfew@toofew.net" TargetMode="External"/><Relationship Id="rId2" Type="http://schemas.openxmlformats.org/officeDocument/2006/relationships/hyperlink" Target="https://www.tf-links.com/uos-fire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7">
            <a:extLst>
              <a:ext uri="{FF2B5EF4-FFF2-40B4-BE49-F238E27FC236}">
                <a16:creationId xmlns:a16="http://schemas.microsoft.com/office/drawing/2014/main" id="{F8454B2E-D2DB-42C2-A224-BCEC47B864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9">
            <a:extLst>
              <a:ext uri="{FF2B5EF4-FFF2-40B4-BE49-F238E27FC236}">
                <a16:creationId xmlns:a16="http://schemas.microsoft.com/office/drawing/2014/main" id="{08B61146-1CF0-40E1-B66E-C22BD9207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0F19E4-5684-4789-B1D4-A0C7D2FBB8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2263" y="802298"/>
            <a:ext cx="9282590" cy="3822329"/>
          </a:xfrm>
        </p:spPr>
        <p:txBody>
          <a:bodyPr>
            <a:normAutofit/>
          </a:bodyPr>
          <a:lstStyle/>
          <a:p>
            <a:r>
              <a:rPr lang="en-US" dirty="0"/>
              <a:t>Fire without Matches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290BA2-65EF-4944-A972-0892989BCD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2261" y="4724098"/>
            <a:ext cx="10354635" cy="1390946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Travis Few </a:t>
            </a:r>
          </a:p>
          <a:p>
            <a:r>
              <a:rPr lang="en-US" dirty="0"/>
              <a:t>-- Scoutmaster Troop 5, Scott AFB </a:t>
            </a:r>
          </a:p>
          <a:p>
            <a:r>
              <a:rPr lang="en-US" dirty="0"/>
              <a:t>-- Assistant Cubmaster Pack 21, Scott AFB       </a:t>
            </a:r>
          </a:p>
          <a:p>
            <a:r>
              <a:rPr lang="en-US" dirty="0"/>
              <a:t>-- primitive skills instructor</a:t>
            </a:r>
          </a:p>
        </p:txBody>
      </p:sp>
      <p:cxnSp>
        <p:nvCxnSpPr>
          <p:cNvPr id="28" name="Straight Connector 11">
            <a:extLst>
              <a:ext uri="{FF2B5EF4-FFF2-40B4-BE49-F238E27FC236}">
                <a16:creationId xmlns:a16="http://schemas.microsoft.com/office/drawing/2014/main" id="{7AE5065C-30A9-480A-9E93-74CC14902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776728" y="4735528"/>
            <a:ext cx="864301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9" name="Picture 13">
            <a:extLst>
              <a:ext uri="{FF2B5EF4-FFF2-40B4-BE49-F238E27FC236}">
                <a16:creationId xmlns:a16="http://schemas.microsoft.com/office/drawing/2014/main" id="{2F948680-1810-4961-805C-D0C28E7E93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9793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E065F-8461-410D-A402-149EE867D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Wood - Sustaining fuel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4B757-65F1-45FF-8AE4-48538C1CD6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Wood the diameter of your thumb and larger</a:t>
            </a:r>
          </a:p>
          <a:p>
            <a:endParaRPr lang="en-US" dirty="0"/>
          </a:p>
        </p:txBody>
      </p:sp>
      <p:pic>
        <p:nvPicPr>
          <p:cNvPr id="6" name="Picture 5" descr="A picture containing wooden, building, wood&#10;&#10;Description automatically generated">
            <a:extLst>
              <a:ext uri="{FF2B5EF4-FFF2-40B4-BE49-F238E27FC236}">
                <a16:creationId xmlns:a16="http://schemas.microsoft.com/office/drawing/2014/main" id="{F561D433-708A-4896-9FD8-42628E76D8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221" y="2015732"/>
            <a:ext cx="5807877" cy="471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9966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6C9B5-CBA3-4BDD-9EA0-343AEBDBC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Fire Lays</a:t>
            </a:r>
          </a:p>
        </p:txBody>
      </p:sp>
      <p:pic>
        <p:nvPicPr>
          <p:cNvPr id="5" name="Content Placeholder 4" descr="A wooden bench&#10;&#10;Description automatically generated">
            <a:extLst>
              <a:ext uri="{FF2B5EF4-FFF2-40B4-BE49-F238E27FC236}">
                <a16:creationId xmlns:a16="http://schemas.microsoft.com/office/drawing/2014/main" id="{CF3CCF16-510D-4423-BF29-522DF6793C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39" y="2355022"/>
            <a:ext cx="2857500" cy="2657475"/>
          </a:xfrm>
        </p:spPr>
      </p:pic>
      <p:pic>
        <p:nvPicPr>
          <p:cNvPr id="7" name="Picture 6" descr="A wooden bench&#10;&#10;Description automatically generated">
            <a:extLst>
              <a:ext uri="{FF2B5EF4-FFF2-40B4-BE49-F238E27FC236}">
                <a16:creationId xmlns:a16="http://schemas.microsoft.com/office/drawing/2014/main" id="{31948C2F-5761-400E-AC05-4A41DEEF3B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918" y="2379027"/>
            <a:ext cx="2857500" cy="2124075"/>
          </a:xfrm>
          <a:prstGeom prst="rect">
            <a:avLst/>
          </a:prstGeom>
        </p:spPr>
      </p:pic>
      <p:pic>
        <p:nvPicPr>
          <p:cNvPr id="9" name="Picture 8" descr="A picture containing outdoor, wooden, sitting, brown&#10;&#10;Description automatically generated">
            <a:extLst>
              <a:ext uri="{FF2B5EF4-FFF2-40B4-BE49-F238E27FC236}">
                <a16:creationId xmlns:a16="http://schemas.microsoft.com/office/drawing/2014/main" id="{4B6E7263-ECA9-465D-9A42-0BC6C55AE9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457" y="4887912"/>
            <a:ext cx="4754113" cy="18897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81AB88-F8BA-4F98-9E83-D4AA0E6E9F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7070" y="931227"/>
            <a:ext cx="4762500" cy="35718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548B827-D824-4782-A2BE-A1ADF3451525}"/>
              </a:ext>
            </a:extLst>
          </p:cNvPr>
          <p:cNvSpPr txBox="1"/>
          <p:nvPr/>
        </p:nvSpPr>
        <p:spPr>
          <a:xfrm>
            <a:off x="1340451" y="1770247"/>
            <a:ext cx="13792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Teepee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98AB40-2F23-4B1D-B404-0A63E9FE9F97}"/>
              </a:ext>
            </a:extLst>
          </p:cNvPr>
          <p:cNvSpPr txBox="1"/>
          <p:nvPr/>
        </p:nvSpPr>
        <p:spPr>
          <a:xfrm>
            <a:off x="4290698" y="1770247"/>
            <a:ext cx="18053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Log Cabin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4544D73-2391-4A81-997F-CCBB1B11ABB8}"/>
              </a:ext>
            </a:extLst>
          </p:cNvPr>
          <p:cNvSpPr txBox="1"/>
          <p:nvPr/>
        </p:nvSpPr>
        <p:spPr>
          <a:xfrm>
            <a:off x="8671116" y="443131"/>
            <a:ext cx="1494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Lean To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B79464-1B7D-4380-BF36-56AB2EC01F1A}"/>
              </a:ext>
            </a:extLst>
          </p:cNvPr>
          <p:cNvSpPr txBox="1"/>
          <p:nvPr/>
        </p:nvSpPr>
        <p:spPr>
          <a:xfrm>
            <a:off x="9156476" y="4397810"/>
            <a:ext cx="523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or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E91F6A8-9542-48EE-81D8-0209D75489FE}"/>
              </a:ext>
            </a:extLst>
          </p:cNvPr>
          <p:cNvSpPr txBox="1"/>
          <p:nvPr/>
        </p:nvSpPr>
        <p:spPr>
          <a:xfrm>
            <a:off x="742539" y="5463460"/>
            <a:ext cx="4652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422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60CA6-9416-4516-8F97-26C45677B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840" y="804519"/>
            <a:ext cx="7763014" cy="1049235"/>
          </a:xfrm>
        </p:spPr>
        <p:txBody>
          <a:bodyPr/>
          <a:lstStyle/>
          <a:p>
            <a:r>
              <a:rPr lang="en-US" dirty="0"/>
              <a:t>My favorite Fire Lay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 descr="A picture containing building, ground, old, outdoor&#10;&#10;Description automatically generated">
            <a:extLst>
              <a:ext uri="{FF2B5EF4-FFF2-40B4-BE49-F238E27FC236}">
                <a16:creationId xmlns:a16="http://schemas.microsoft.com/office/drawing/2014/main" id="{0A69C9E1-39AD-4DF1-BB5E-B62DFD20B6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6"/>
          <a:stretch/>
        </p:blipFill>
        <p:spPr>
          <a:xfrm rot="5400000">
            <a:off x="-34555" y="66913"/>
            <a:ext cx="3076601" cy="3007492"/>
          </a:xfrm>
        </p:spPr>
      </p:pic>
      <p:pic>
        <p:nvPicPr>
          <p:cNvPr id="7" name="Picture 6" descr="A picture containing outdoor, ground, old, concrete&#10;&#10;Description automatically generated">
            <a:extLst>
              <a:ext uri="{FF2B5EF4-FFF2-40B4-BE49-F238E27FC236}">
                <a16:creationId xmlns:a16="http://schemas.microsoft.com/office/drawing/2014/main" id="{831A6D4C-A5FC-4447-B474-2752039EEF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08960"/>
            <a:ext cx="4903893" cy="3677920"/>
          </a:xfrm>
          <a:prstGeom prst="rect">
            <a:avLst/>
          </a:prstGeom>
        </p:spPr>
      </p:pic>
      <p:pic>
        <p:nvPicPr>
          <p:cNvPr id="9" name="Picture 8" descr="A picture containing building, outdoor, broken, dirty&#10;&#10;Description automatically generated">
            <a:extLst>
              <a:ext uri="{FF2B5EF4-FFF2-40B4-BE49-F238E27FC236}">
                <a16:creationId xmlns:a16="http://schemas.microsoft.com/office/drawing/2014/main" id="{6C9A32D4-6B8D-4A8E-B0EC-6F6DA7C0C1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446" y="14794"/>
            <a:ext cx="4125554" cy="3094166"/>
          </a:xfrm>
          <a:prstGeom prst="rect">
            <a:avLst/>
          </a:prstGeom>
        </p:spPr>
      </p:pic>
      <p:pic>
        <p:nvPicPr>
          <p:cNvPr id="11" name="Picture 10" descr="A picture containing outdoor, lizard, reptile, dirty&#10;&#10;Description automatically generated">
            <a:extLst>
              <a:ext uri="{FF2B5EF4-FFF2-40B4-BE49-F238E27FC236}">
                <a16:creationId xmlns:a16="http://schemas.microsoft.com/office/drawing/2014/main" id="{B3FB7CD5-32A9-4FD3-BCB5-F3FDB5BF1A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107" y="3180080"/>
            <a:ext cx="4903893" cy="36779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98DD858-9E14-4794-85A3-33C725BE42B9}"/>
              </a:ext>
            </a:extLst>
          </p:cNvPr>
          <p:cNvSpPr txBox="1"/>
          <p:nvPr/>
        </p:nvSpPr>
        <p:spPr>
          <a:xfrm>
            <a:off x="3850640" y="2112025"/>
            <a:ext cx="3146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modified lean to/platform fire</a:t>
            </a:r>
          </a:p>
        </p:txBody>
      </p:sp>
    </p:spTree>
    <p:extLst>
      <p:ext uri="{BB962C8B-B14F-4D97-AF65-F5344CB8AC3E}">
        <p14:creationId xmlns:p14="http://schemas.microsoft.com/office/powerpoint/2010/main" val="42255169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1EEADDE-5A0B-4669-AC30-1501E119DB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E8D17F3-70C1-458A-8090-50C174EDCC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8938" y="1847088"/>
            <a:ext cx="283152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C720200-B2F8-45E0-8019-47B3CBA60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623" y="804520"/>
            <a:ext cx="2830940" cy="1049235"/>
          </a:xfrm>
        </p:spPr>
        <p:txBody>
          <a:bodyPr>
            <a:normAutofit/>
          </a:bodyPr>
          <a:lstStyle/>
          <a:p>
            <a:r>
              <a:rPr lang="en-US" dirty="0"/>
              <a:t>Sparking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04AA68D-B951-406F-82F5-5AE5351577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8B38D39E-B7B0-4D43-9362-E6E227688E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624" y="2015732"/>
            <a:ext cx="2828026" cy="3287567"/>
          </a:xfrm>
        </p:spPr>
        <p:txBody>
          <a:bodyPr>
            <a:normAutofit/>
          </a:bodyPr>
          <a:lstStyle/>
          <a:p>
            <a:r>
              <a:rPr lang="en-US" dirty="0"/>
              <a:t>Ferro Rod</a:t>
            </a:r>
          </a:p>
          <a:p>
            <a:r>
              <a:rPr lang="en-US" dirty="0"/>
              <a:t>Flint and Steel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986DC8C-B602-46ED-A6F5-BB2156B5AB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79389" y="482171"/>
            <a:ext cx="7560115" cy="5149101"/>
            <a:chOff x="7463258" y="583365"/>
            <a:chExt cx="7560115" cy="5181928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259E990-C6A2-4E47-8AB2-91087E2594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CB4CC82-73CE-4B5C-BCE9-B27AF11326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picture containing wooden, weapon, gun&#10;&#10;Description automatically generated">
            <a:extLst>
              <a:ext uri="{FF2B5EF4-FFF2-40B4-BE49-F238E27FC236}">
                <a16:creationId xmlns:a16="http://schemas.microsoft.com/office/drawing/2014/main" id="{BFDAAF7C-E3FC-4F5F-93D7-AD3869CC95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71" r="1" b="7480"/>
          <a:stretch/>
        </p:blipFill>
        <p:spPr>
          <a:xfrm rot="5400000">
            <a:off x="3693242" y="2063242"/>
            <a:ext cx="3857960" cy="1980590"/>
          </a:xfrm>
          <a:prstGeom prst="rect">
            <a:avLst/>
          </a:prstGeom>
        </p:spPr>
      </p:pic>
      <p:pic>
        <p:nvPicPr>
          <p:cNvPr id="5" name="Content Placeholder 4" descr="A picture containing accessory, weapon, case&#10;&#10;Description automatically generated">
            <a:extLst>
              <a:ext uri="{FF2B5EF4-FFF2-40B4-BE49-F238E27FC236}">
                <a16:creationId xmlns:a16="http://schemas.microsoft.com/office/drawing/2014/main" id="{0188D019-3313-4F74-B77E-D7480AB38D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88" r="1" b="14162"/>
          <a:stretch/>
        </p:blipFill>
        <p:spPr>
          <a:xfrm rot="5400000">
            <a:off x="5837558" y="2061493"/>
            <a:ext cx="3857960" cy="1980590"/>
          </a:xfrm>
          <a:prstGeom prst="rect">
            <a:avLst/>
          </a:prstGeom>
        </p:spPr>
      </p:pic>
      <p:pic>
        <p:nvPicPr>
          <p:cNvPr id="9" name="Picture 8" descr="A picture containing piece&#10;&#10;Description automatically generated">
            <a:extLst>
              <a:ext uri="{FF2B5EF4-FFF2-40B4-BE49-F238E27FC236}">
                <a16:creationId xmlns:a16="http://schemas.microsoft.com/office/drawing/2014/main" id="{1849B941-47EA-45BE-9A3D-416F36B802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75" r="1" b="15075"/>
          <a:stretch/>
        </p:blipFill>
        <p:spPr>
          <a:xfrm rot="5400000">
            <a:off x="7988064" y="2061493"/>
            <a:ext cx="3857960" cy="198059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ECB0CC5-B4EA-4C1C-AAD2-8ED22DF21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3B4925D-E266-4C63-AD33-0CD7702C98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50219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6871B-C415-4319-AE47-DAE55A4F7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Friction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4F2D13-BE16-48D9-A689-372707C62A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Bow Drill</a:t>
            </a:r>
          </a:p>
          <a:p>
            <a:r>
              <a:rPr lang="en-US" dirty="0"/>
              <a:t>Hand Drill</a:t>
            </a:r>
          </a:p>
          <a:p>
            <a:r>
              <a:rPr lang="en-US" dirty="0"/>
              <a:t>Fire Plow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D456D4-9FA8-4174-963B-743C8FEBE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4804" y="331091"/>
            <a:ext cx="3596952" cy="28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3054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26D9F-5287-408E-A1DF-1DACD9967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Compression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15B8C6-73C1-4F0E-9BAB-8A83067F3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9491" y="2015732"/>
            <a:ext cx="5621870" cy="4091837"/>
          </a:xfrm>
        </p:spPr>
        <p:txBody>
          <a:bodyPr/>
          <a:lstStyle/>
          <a:p>
            <a:r>
              <a:rPr lang="en-US" dirty="0"/>
              <a:t>Rapid compression of a gas increases its pressure and its temperature at the same time</a:t>
            </a:r>
          </a:p>
          <a:p>
            <a:r>
              <a:rPr lang="en-US" dirty="0"/>
              <a:t>The same principle is used in the diesel engine to ignite the fuel in the cylinder</a:t>
            </a:r>
          </a:p>
          <a:p>
            <a:r>
              <a:rPr lang="en-US" dirty="0"/>
              <a:t>Fire pistons were invented by Southeast Asians (probably the Austronesian peoples)</a:t>
            </a:r>
          </a:p>
          <a:p>
            <a:r>
              <a:rPr lang="en-US" dirty="0"/>
              <a:t>Needs char material to work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891729-F671-48B9-8F5B-36DB9B9452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2509" y="109757"/>
            <a:ext cx="1829069" cy="24387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1B2D9A-E771-498D-8B05-234ED47A25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30880"/>
            <a:ext cx="2719490" cy="3627120"/>
          </a:xfrm>
          <a:prstGeom prst="rect">
            <a:avLst/>
          </a:prstGeom>
        </p:spPr>
      </p:pic>
      <p:pic>
        <p:nvPicPr>
          <p:cNvPr id="7" name="Picture 6" descr="A person holding a black watch&#10;&#10;Description automatically generated with low confidence">
            <a:extLst>
              <a:ext uri="{FF2B5EF4-FFF2-40B4-BE49-F238E27FC236}">
                <a16:creationId xmlns:a16="http://schemas.microsoft.com/office/drawing/2014/main" id="{D45628F4-BFB0-46A9-B821-CA05C4DB1B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96" t="18789" r="7692" b="8519"/>
          <a:stretch/>
        </p:blipFill>
        <p:spPr>
          <a:xfrm rot="5400000">
            <a:off x="7967283" y="2633283"/>
            <a:ext cx="4598794" cy="385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5146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581ED-9274-46C7-AB3D-0FDAAECAA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Electrical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37CCE8-03A2-4745-9A51-C9B6E87189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Battery and steel wool</a:t>
            </a:r>
          </a:p>
          <a:p>
            <a:r>
              <a:rPr lang="en-US" dirty="0"/>
              <a:t>Gum wrapper and battery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A13238-1934-41BE-A4FC-F846C53E03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4039" y="3429000"/>
            <a:ext cx="4334632" cy="3249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5BE3E7-4D93-49E0-B39B-7979570EC9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80" y="3241040"/>
            <a:ext cx="3800658" cy="36169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A7E3BB-BAA2-458C-9C42-6CCAEF81B6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3342" y="220190"/>
            <a:ext cx="4288338" cy="3216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7475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FDABF-9869-45B8-B9A3-94BF43BE7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Solar magnifier or reflector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DE0A92-446B-466B-9479-28226D12D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3790" y="1853754"/>
            <a:ext cx="3960510" cy="4199727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B3E769-27EC-4633-8870-6159EF39ED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968" y="3014242"/>
            <a:ext cx="3843758" cy="38437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A6D235-37E8-4E31-9DF7-FDBE70BD8C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5460" y="1"/>
            <a:ext cx="4463880" cy="27527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8575EE-8EA2-4048-80F1-C83D5ECB10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4300" y="4089982"/>
            <a:ext cx="4457700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7617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32515-C033-4CB9-9FC2-CC191A1D7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Putting it 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2E53D6-7643-4656-8B52-DBE72A8143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Fires need to be dead cold out</a:t>
            </a:r>
          </a:p>
          <a:p>
            <a:r>
              <a:rPr lang="en-US" dirty="0"/>
              <a:t>Pour water on the fire</a:t>
            </a:r>
          </a:p>
          <a:p>
            <a:r>
              <a:rPr lang="en-US" dirty="0"/>
              <a:t>Stir it with a stick and add more water if needed.</a:t>
            </a:r>
          </a:p>
          <a:p>
            <a:r>
              <a:rPr lang="en-US" dirty="0"/>
              <a:t>By the end you should be able to touch it and feel no heat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4950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FF093-7145-486A-AFF9-6B87B4272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Info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33C94E-2B26-4D09-9072-45C7DE666B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PowerPoint and all videos are located at: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https://www.tf-links.com/uos-fire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My email is:  </a:t>
            </a:r>
            <a:r>
              <a:rPr lang="en-US" dirty="0">
                <a:hlinkClick r:id="rId3"/>
              </a:rPr>
              <a:t>tfew@toofew.net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Phone Number is:  605-415-2809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5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FF093-7145-486A-AFF9-6B87B4272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Info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33C94E-2B26-4D09-9072-45C7DE666B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This PowerPoint and all videos are located at: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https://www.tf-links.com/uos-fire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Email:  </a:t>
            </a:r>
            <a:r>
              <a:rPr lang="en-US" dirty="0">
                <a:hlinkClick r:id="rId3"/>
              </a:rPr>
              <a:t>tfew@toofew.net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Phone:  605-415-2809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6841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7643D-3376-4F47-9D95-222E32D38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</p:spPr>
        <p:txBody>
          <a:bodyPr>
            <a:normAutofit/>
          </a:bodyPr>
          <a:lstStyle/>
          <a:p>
            <a:r>
              <a:rPr lang="en-US" dirty="0"/>
              <a:t>Safety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9C9ACB-74A5-44CC-9D2C-476112E303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3450613"/>
          </a:xfrm>
        </p:spPr>
        <p:txBody>
          <a:bodyPr>
            <a:normAutofit/>
          </a:bodyPr>
          <a:lstStyle/>
          <a:p>
            <a:r>
              <a:rPr lang="en-US" sz="1700"/>
              <a:t>Who can build and start a fire in BSA</a:t>
            </a:r>
          </a:p>
          <a:p>
            <a:pPr lvl="1"/>
            <a:r>
              <a:rPr lang="en-US" sz="1700"/>
              <a:t>Adults, Scout BSA Scouts w/ Firem’n Chit, Webelos doing Cast Iron Chef or Cast Away w/ adult</a:t>
            </a:r>
          </a:p>
          <a:p>
            <a:r>
              <a:rPr lang="en-US" sz="1700"/>
              <a:t>From the </a:t>
            </a:r>
            <a:r>
              <a:rPr lang="en-US" sz="1700" i="1"/>
              <a:t>Guide for Safe Scouting</a:t>
            </a:r>
          </a:p>
          <a:p>
            <a:pPr lvl="1"/>
            <a:r>
              <a:rPr lang="en-US" sz="1700"/>
              <a:t>Using liquid fuels for starting any type of fire—including lighting damp wood, charcoal, and ceremonial campfires or displays—is prohibited. </a:t>
            </a:r>
          </a:p>
          <a:p>
            <a:pPr lvl="1"/>
            <a:r>
              <a:rPr lang="en-US" sz="1700"/>
              <a:t>No flames in tents. This includes burning any solid, liquid, gel, or gas fuel—including tents or teepees that feature or support stoves or fires; and any chemical-fueled equipment or catalytic heaters.</a:t>
            </a:r>
          </a:p>
          <a:p>
            <a:pPr lvl="1"/>
            <a:r>
              <a:rPr lang="en-US" sz="1700"/>
              <a:t>Use of accelerants, chemicals, or pyrotechnics to start fires or in ceremonies (exception: solid fire starters designed and manufactured for this purpose)</a:t>
            </a:r>
          </a:p>
        </p:txBody>
      </p:sp>
    </p:spTree>
    <p:extLst>
      <p:ext uri="{BB962C8B-B14F-4D97-AF65-F5344CB8AC3E}">
        <p14:creationId xmlns:p14="http://schemas.microsoft.com/office/powerpoint/2010/main" val="24874745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C3104-520A-4CDB-A4A2-BEE121704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Guidance (Adapted from Firem’n Chit)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2A9003-FF08-449C-B856-E1D4F71C78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Build a campfire only when necessary and have the necessary permits (regulations vary by locality)</a:t>
            </a:r>
          </a:p>
          <a:p>
            <a:r>
              <a:rPr lang="en-US" dirty="0"/>
              <a:t>Minimize campfire impacts or use existing fire lays consistent with the principles of Leave No Trace. Check to see that all flammable material is cleared at least 5 feet in all directions from fire (total 10 feet)</a:t>
            </a:r>
          </a:p>
          <a:p>
            <a:r>
              <a:rPr lang="en-US" dirty="0"/>
              <a:t>Safely use and store fire-starting materials</a:t>
            </a:r>
          </a:p>
          <a:p>
            <a:r>
              <a:rPr lang="en-US" dirty="0"/>
              <a:t>See that fire is always attended to</a:t>
            </a:r>
          </a:p>
          <a:p>
            <a:r>
              <a:rPr lang="en-US" dirty="0"/>
              <a:t>Make sure that water and/or a shovel is readily available. Promptly report any wildfire to the proper authorities</a:t>
            </a:r>
          </a:p>
          <a:p>
            <a:r>
              <a:rPr lang="en-US" dirty="0"/>
              <a:t>Use the cold-out test to make sure the fire is cold out and will make sure the fire lay is cleaned before leaving it</a:t>
            </a:r>
          </a:p>
          <a:p>
            <a:r>
              <a:rPr lang="en-US" dirty="0"/>
              <a:t>Follow the </a:t>
            </a:r>
            <a:r>
              <a:rPr lang="en-US" i="1" dirty="0"/>
              <a:t>Outdoor Code</a:t>
            </a:r>
            <a:r>
              <a:rPr lang="en-US" dirty="0"/>
              <a:t>, the </a:t>
            </a:r>
            <a:r>
              <a:rPr lang="en-US" i="1" dirty="0"/>
              <a:t>Guide to Safe Scouting</a:t>
            </a:r>
            <a:r>
              <a:rPr lang="en-US" dirty="0"/>
              <a:t>, and the principles of </a:t>
            </a:r>
            <a:r>
              <a:rPr lang="en-US" i="1" dirty="0"/>
              <a:t>Leave No Trace </a:t>
            </a:r>
            <a:r>
              <a:rPr lang="en-US" dirty="0"/>
              <a:t>and</a:t>
            </a:r>
            <a:r>
              <a:rPr lang="en-US" i="1" dirty="0"/>
              <a:t> Tread Lightly</a:t>
            </a:r>
            <a:r>
              <a:rPr lang="en-US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085493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9D6FA-F482-4A4E-A932-A30B0BD7D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fire needs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14704F-8814-4B71-80EA-3C67EA7C0B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Heat</a:t>
            </a:r>
          </a:p>
          <a:p>
            <a:r>
              <a:rPr lang="en-US" dirty="0"/>
              <a:t>O2</a:t>
            </a:r>
          </a:p>
          <a:p>
            <a:r>
              <a:rPr lang="en-US" dirty="0"/>
              <a:t>Fuel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FA1EB6-E476-40AE-95A2-9C9A5A85E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250" y="2205037"/>
            <a:ext cx="2857500" cy="24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9606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48011-E683-48FA-9E51-C1CF1A6C0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Tinder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F682D0-D0E8-4266-AC6C-7CCC5026BB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Materials which will readily ignite with a spark</a:t>
            </a:r>
          </a:p>
          <a:p>
            <a:pPr lvl="1"/>
            <a:r>
              <a:rPr lang="en-US" dirty="0"/>
              <a:t>Smallest and easiest burning materials used to get a fire started</a:t>
            </a:r>
          </a:p>
          <a:p>
            <a:pPr lvl="1"/>
            <a:r>
              <a:rPr lang="en-US" dirty="0"/>
              <a:t>Toothpick sized wood up to wood that is the size of a pencil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AB358B-F5A6-4622-B8C4-89E0D6A52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3890" y="108699"/>
            <a:ext cx="3846990" cy="2565912"/>
          </a:xfrm>
          <a:prstGeom prst="rect">
            <a:avLst/>
          </a:prstGeom>
        </p:spPr>
      </p:pic>
      <p:pic>
        <p:nvPicPr>
          <p:cNvPr id="6" name="Picture 5" descr="A rock on a table&#10;&#10;Description automatically generated with low confidence">
            <a:extLst>
              <a:ext uri="{FF2B5EF4-FFF2-40B4-BE49-F238E27FC236}">
                <a16:creationId xmlns:a16="http://schemas.microsoft.com/office/drawing/2014/main" id="{D72FB041-0206-4BF6-8ED7-16DD009E29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3" t="27732" r="19827" b="21230"/>
          <a:stretch/>
        </p:blipFill>
        <p:spPr>
          <a:xfrm rot="5400000">
            <a:off x="-500839" y="3856127"/>
            <a:ext cx="3688342" cy="2686664"/>
          </a:xfrm>
          <a:prstGeom prst="rect">
            <a:avLst/>
          </a:prstGeom>
        </p:spPr>
      </p:pic>
      <p:pic>
        <p:nvPicPr>
          <p:cNvPr id="8" name="Picture 7" descr="A picture containing text, tree&#10;&#10;Description automatically generated">
            <a:extLst>
              <a:ext uri="{FF2B5EF4-FFF2-40B4-BE49-F238E27FC236}">
                <a16:creationId xmlns:a16="http://schemas.microsoft.com/office/drawing/2014/main" id="{9F2333A6-493C-4E73-AD71-546B46D039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9" t="4568" r="14963" b="420"/>
          <a:stretch/>
        </p:blipFill>
        <p:spPr>
          <a:xfrm rot="5400000">
            <a:off x="4050960" y="3256568"/>
            <a:ext cx="3455208" cy="3652648"/>
          </a:xfrm>
          <a:prstGeom prst="rect">
            <a:avLst/>
          </a:prstGeom>
        </p:spPr>
      </p:pic>
      <p:pic>
        <p:nvPicPr>
          <p:cNvPr id="10" name="Picture 9" descr="A picture containing indoor&#10;&#10;Description automatically generated">
            <a:extLst>
              <a:ext uri="{FF2B5EF4-FFF2-40B4-BE49-F238E27FC236}">
                <a16:creationId xmlns:a16="http://schemas.microsoft.com/office/drawing/2014/main" id="{53D258D9-3FBD-4516-8D31-EFAB930416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" t="9704" r="3852" b="6276"/>
          <a:stretch/>
        </p:blipFill>
        <p:spPr>
          <a:xfrm rot="5400000">
            <a:off x="8611844" y="3488731"/>
            <a:ext cx="4068550" cy="270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617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4B5C6D65-D4EB-4E56-9270-B5637605A6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88E404D-6D74-48F8-8A6D-C8B277BF5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8938" y="1847088"/>
            <a:ext cx="283152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61B291C-1D65-4A39-853B-B90B015CB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623" y="804520"/>
            <a:ext cx="2830940" cy="1049235"/>
          </a:xfrm>
        </p:spPr>
        <p:txBody>
          <a:bodyPr>
            <a:normAutofit/>
          </a:bodyPr>
          <a:lstStyle/>
          <a:p>
            <a:r>
              <a:rPr lang="en-US" sz="2200"/>
              <a:t>Manmade Tender</a:t>
            </a:r>
            <a:br>
              <a:rPr lang="en-US" sz="2200"/>
            </a:br>
            <a:endParaRPr lang="en-US" sz="220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F0D236E-6887-49E1-A044-D80BA88884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1B466A-03FB-45EF-A7E1-07DA1C0AB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624" y="2015732"/>
            <a:ext cx="2828026" cy="3287567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n-US" sz="1400" dirty="0"/>
              <a:t>Char cloth</a:t>
            </a:r>
          </a:p>
          <a:p>
            <a:pPr>
              <a:lnSpc>
                <a:spcPct val="110000"/>
              </a:lnSpc>
            </a:pPr>
            <a:r>
              <a:rPr lang="en-US" sz="1400" dirty="0"/>
              <a:t>Jute twine (man processed natural fiber)</a:t>
            </a:r>
          </a:p>
          <a:p>
            <a:pPr>
              <a:lnSpc>
                <a:spcPct val="110000"/>
              </a:lnSpc>
            </a:pPr>
            <a:r>
              <a:rPr lang="en-US" sz="1400" dirty="0"/>
              <a:t>Cotton balls w/ or w/out Vaseline</a:t>
            </a:r>
          </a:p>
          <a:p>
            <a:pPr>
              <a:lnSpc>
                <a:spcPct val="110000"/>
              </a:lnSpc>
            </a:pPr>
            <a:r>
              <a:rPr lang="en-US" sz="1400" dirty="0"/>
              <a:t>Lint</a:t>
            </a:r>
          </a:p>
          <a:p>
            <a:pPr>
              <a:lnSpc>
                <a:spcPct val="110000"/>
              </a:lnSpc>
            </a:pPr>
            <a:r>
              <a:rPr lang="en-US" sz="1400" dirty="0"/>
              <a:t>Paper</a:t>
            </a:r>
          </a:p>
          <a:p>
            <a:pPr>
              <a:lnSpc>
                <a:spcPct val="110000"/>
              </a:lnSpc>
            </a:pPr>
            <a:r>
              <a:rPr lang="en-US" sz="1400" dirty="0"/>
              <a:t>Steel wool </a:t>
            </a:r>
          </a:p>
          <a:p>
            <a:pPr>
              <a:lnSpc>
                <a:spcPct val="110000"/>
              </a:lnSpc>
            </a:pPr>
            <a:r>
              <a:rPr lang="en-US" sz="1400" dirty="0"/>
              <a:t>Hexamine tablets</a:t>
            </a:r>
          </a:p>
          <a:p>
            <a:pPr>
              <a:lnSpc>
                <a:spcPct val="110000"/>
              </a:lnSpc>
            </a:pPr>
            <a:r>
              <a:rPr lang="en-US" sz="1400" dirty="0"/>
              <a:t>Commercial fire starter tabs</a:t>
            </a:r>
          </a:p>
          <a:p>
            <a:pPr>
              <a:lnSpc>
                <a:spcPct val="110000"/>
              </a:lnSpc>
            </a:pPr>
            <a:r>
              <a:rPr lang="en-US" sz="1400" dirty="0"/>
              <a:t>Bicycle inner tube rings</a:t>
            </a:r>
          </a:p>
          <a:p>
            <a:pPr>
              <a:lnSpc>
                <a:spcPct val="110000"/>
              </a:lnSpc>
            </a:pPr>
            <a:endParaRPr lang="en-US" sz="1400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310799D-237C-4131-87CA-440AB3079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79389" y="482171"/>
            <a:ext cx="7560115" cy="5149101"/>
            <a:chOff x="7463258" y="583365"/>
            <a:chExt cx="7560115" cy="5181928"/>
          </a:xfrm>
        </p:grpSpPr>
        <p:sp>
          <p:nvSpPr>
            <p:cNvPr id="17" name="Rectangle 26">
              <a:extLst>
                <a:ext uri="{FF2B5EF4-FFF2-40B4-BE49-F238E27FC236}">
                  <a16:creationId xmlns:a16="http://schemas.microsoft.com/office/drawing/2014/main" id="{F437CB47-9A2B-4CE8-BEBC-4506025B54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27">
              <a:extLst>
                <a:ext uri="{FF2B5EF4-FFF2-40B4-BE49-F238E27FC236}">
                  <a16:creationId xmlns:a16="http://schemas.microsoft.com/office/drawing/2014/main" id="{CAAE895E-638B-460B-9D70-0F448D7ACB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 descr="A picture containing indoor&#10;&#10;Description automatically generated">
            <a:extLst>
              <a:ext uri="{FF2B5EF4-FFF2-40B4-BE49-F238E27FC236}">
                <a16:creationId xmlns:a16="http://schemas.microsoft.com/office/drawing/2014/main" id="{5EE5B9BA-01AB-4726-81ED-319AAAF469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2" r="-4" b="5617"/>
          <a:stretch/>
        </p:blipFill>
        <p:spPr>
          <a:xfrm rot="5400000">
            <a:off x="3895556" y="1851496"/>
            <a:ext cx="3866172" cy="23958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19B49CA-2ECF-4CC2-AEC4-C16E744F77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7" r="44673" b="-1"/>
          <a:stretch/>
        </p:blipFill>
        <p:spPr>
          <a:xfrm rot="5400000">
            <a:off x="7944342" y="364254"/>
            <a:ext cx="2220928" cy="3720651"/>
          </a:xfrm>
          <a:prstGeom prst="rect">
            <a:avLst/>
          </a:prstGeom>
        </p:spPr>
      </p:pic>
      <p:pic>
        <p:nvPicPr>
          <p:cNvPr id="13" name="Picture 12" descr="A picture containing ground, outdoor, hairpiece&#10;&#10;Description automatically generated">
            <a:extLst>
              <a:ext uri="{FF2B5EF4-FFF2-40B4-BE49-F238E27FC236}">
                <a16:creationId xmlns:a16="http://schemas.microsoft.com/office/drawing/2014/main" id="{3D466FF2-EEFA-43A5-81FF-A6D4B1D5E1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45" b="-1"/>
          <a:stretch/>
        </p:blipFill>
        <p:spPr>
          <a:xfrm rot="5400000">
            <a:off x="7082534" y="3617782"/>
            <a:ext cx="1469620" cy="1248917"/>
          </a:xfrm>
          <a:prstGeom prst="rect">
            <a:avLst/>
          </a:prstGeom>
        </p:spPr>
      </p:pic>
      <p:pic>
        <p:nvPicPr>
          <p:cNvPr id="11" name="Picture 10" descr="A picture containing case, accessory&#10;&#10;Description automatically generated">
            <a:extLst>
              <a:ext uri="{FF2B5EF4-FFF2-40B4-BE49-F238E27FC236}">
                <a16:creationId xmlns:a16="http://schemas.microsoft.com/office/drawing/2014/main" id="{D2C7E2C7-30A8-4F76-8132-357E60FF73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8" r="43612" b="4"/>
          <a:stretch/>
        </p:blipFill>
        <p:spPr>
          <a:xfrm rot="5400000">
            <a:off x="9019251" y="3090545"/>
            <a:ext cx="1476465" cy="229971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A1E2058-1214-4395-A585-3C0F2B30BE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182BDCE-F0C6-4E3F-A3F5-1C8976FFE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870EFD9-9531-4A98-B316-70AE2F420FC9}"/>
              </a:ext>
            </a:extLst>
          </p:cNvPr>
          <p:cNvSpPr txBox="1">
            <a:spLocks/>
          </p:cNvSpPr>
          <p:nvPr/>
        </p:nvSpPr>
        <p:spPr>
          <a:xfrm>
            <a:off x="5880846" y="1825625"/>
            <a:ext cx="3765178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4310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2">
            <a:extLst>
              <a:ext uri="{FF2B5EF4-FFF2-40B4-BE49-F238E27FC236}">
                <a16:creationId xmlns:a16="http://schemas.microsoft.com/office/drawing/2014/main" id="{01E8EC89-86BC-4558-B010-53DF36A5AB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14">
            <a:extLst>
              <a:ext uri="{FF2B5EF4-FFF2-40B4-BE49-F238E27FC236}">
                <a16:creationId xmlns:a16="http://schemas.microsoft.com/office/drawing/2014/main" id="{4CCCDDFF-B9CC-494C-8BEE-2451CD79A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7" y="1847088"/>
            <a:ext cx="352371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96A6026-01A4-4CD5-9737-7EE7FD88A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19"/>
            <a:ext cx="3525184" cy="1049235"/>
          </a:xfrm>
        </p:spPr>
        <p:txBody>
          <a:bodyPr>
            <a:normAutofit/>
          </a:bodyPr>
          <a:lstStyle/>
          <a:p>
            <a:r>
              <a:rPr lang="en-US"/>
              <a:t>Natural Tender</a:t>
            </a:r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4977EF3-E0BF-4719-9C15-8564B7D68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B7C59-8776-49FC-A49C-6A7EAB08B6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0" y="2015732"/>
            <a:ext cx="3525184" cy="345061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700"/>
              <a:t>Shaved bark</a:t>
            </a:r>
          </a:p>
          <a:p>
            <a:pPr>
              <a:lnSpc>
                <a:spcPct val="110000"/>
              </a:lnSpc>
            </a:pPr>
            <a:r>
              <a:rPr lang="en-US" sz="1700"/>
              <a:t>Dandelion head </a:t>
            </a:r>
          </a:p>
          <a:p>
            <a:pPr>
              <a:lnSpc>
                <a:spcPct val="110000"/>
              </a:lnSpc>
            </a:pPr>
            <a:r>
              <a:rPr lang="en-US" sz="1700"/>
              <a:t>Birch bark</a:t>
            </a:r>
          </a:p>
          <a:p>
            <a:pPr>
              <a:lnSpc>
                <a:spcPct val="110000"/>
              </a:lnSpc>
            </a:pPr>
            <a:r>
              <a:rPr lang="en-US" sz="1700"/>
              <a:t>Cattail fluff</a:t>
            </a:r>
          </a:p>
          <a:p>
            <a:pPr>
              <a:lnSpc>
                <a:spcPct val="110000"/>
              </a:lnSpc>
            </a:pPr>
            <a:r>
              <a:rPr lang="en-US" sz="1700"/>
              <a:t>Fat wood</a:t>
            </a:r>
          </a:p>
          <a:p>
            <a:pPr>
              <a:lnSpc>
                <a:spcPct val="110000"/>
              </a:lnSpc>
            </a:pPr>
            <a:r>
              <a:rPr lang="en-US" sz="1700"/>
              <a:t>Tinder fungus</a:t>
            </a:r>
          </a:p>
          <a:p>
            <a:pPr>
              <a:lnSpc>
                <a:spcPct val="110000"/>
              </a:lnSpc>
            </a:pPr>
            <a:r>
              <a:rPr lang="en-US" sz="1700"/>
              <a:t>Punk wood</a:t>
            </a:r>
          </a:p>
          <a:p>
            <a:pPr>
              <a:lnSpc>
                <a:spcPct val="110000"/>
              </a:lnSpc>
            </a:pPr>
            <a:r>
              <a:rPr lang="en-US" sz="1700"/>
              <a:t>Poplar Cotton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ACE107-69A6-4645-A9E0-9ED54F4C1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6640" y="1515994"/>
            <a:ext cx="2964032" cy="3079513"/>
          </a:xfrm>
          <a:prstGeom prst="rect">
            <a:avLst/>
          </a:prstGeom>
        </p:spPr>
      </p:pic>
      <p:pic>
        <p:nvPicPr>
          <p:cNvPr id="8" name="Picture 7" descr="A picture containing outdoor, wooden&#10;&#10;Description automatically generated">
            <a:extLst>
              <a:ext uri="{FF2B5EF4-FFF2-40B4-BE49-F238E27FC236}">
                <a16:creationId xmlns:a16="http://schemas.microsoft.com/office/drawing/2014/main" id="{5265CFA3-C334-48F0-AC5B-BDFDB159BF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90390" y="1573203"/>
            <a:ext cx="3952044" cy="2964033"/>
          </a:xfrm>
          <a:prstGeom prst="rect">
            <a:avLst/>
          </a:prstGeom>
        </p:spPr>
      </p:pic>
      <p:pic>
        <p:nvPicPr>
          <p:cNvPr id="25" name="Picture 18">
            <a:extLst>
              <a:ext uri="{FF2B5EF4-FFF2-40B4-BE49-F238E27FC236}">
                <a16:creationId xmlns:a16="http://schemas.microsoft.com/office/drawing/2014/main" id="{A5DC397C-2B77-4200-B02F-47CA26CA2A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6" name="Straight Connector 20">
            <a:extLst>
              <a:ext uri="{FF2B5EF4-FFF2-40B4-BE49-F238E27FC236}">
                <a16:creationId xmlns:a16="http://schemas.microsoft.com/office/drawing/2014/main" id="{13AFA304-05B8-441F-BA73-B92E08BD6E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08130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622A9-D747-4933-BB65-F9095A200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Kindling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393645-4BE2-4B9D-83BB-87F7AC806C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Small pieces of grass, leaves and twigs </a:t>
            </a:r>
          </a:p>
          <a:p>
            <a:pPr lvl="1"/>
            <a:r>
              <a:rPr lang="en-US" dirty="0"/>
              <a:t>Size of a pencil up to pieces the diameter of your thumb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EF26D9-1BB0-43FA-B86C-57A708C04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5972" y="2443300"/>
            <a:ext cx="4338320" cy="403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254914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</TotalTime>
  <Words>632</Words>
  <Application>Microsoft Office PowerPoint</Application>
  <PresentationFormat>Widescreen</PresentationFormat>
  <Paragraphs>90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Gill Sans MT</vt:lpstr>
      <vt:lpstr>Gallery</vt:lpstr>
      <vt:lpstr>Fire without Matches </vt:lpstr>
      <vt:lpstr>Contact Info </vt:lpstr>
      <vt:lpstr>Safety</vt:lpstr>
      <vt:lpstr>General Guidance (Adapted from Firem’n Chit)</vt:lpstr>
      <vt:lpstr>What fire needs</vt:lpstr>
      <vt:lpstr>Tinder</vt:lpstr>
      <vt:lpstr>Manmade Tender </vt:lpstr>
      <vt:lpstr>Natural Tender</vt:lpstr>
      <vt:lpstr>Kindling</vt:lpstr>
      <vt:lpstr>Wood - Sustaining fuel </vt:lpstr>
      <vt:lpstr>Fire Lays</vt:lpstr>
      <vt:lpstr>My favorite Fire Lay </vt:lpstr>
      <vt:lpstr>Sparking</vt:lpstr>
      <vt:lpstr>Friction </vt:lpstr>
      <vt:lpstr>Compression </vt:lpstr>
      <vt:lpstr>Electrical </vt:lpstr>
      <vt:lpstr>Solar magnifier or reflector </vt:lpstr>
      <vt:lpstr>Putting it out</vt:lpstr>
      <vt:lpstr>Contact Info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Fire without Matches </dc:title>
  <dc:creator>Travis Few</dc:creator>
  <cp:lastModifiedBy>Travis Few</cp:lastModifiedBy>
  <cp:revision>8</cp:revision>
  <dcterms:created xsi:type="dcterms:W3CDTF">2021-01-28T18:25:48Z</dcterms:created>
  <dcterms:modified xsi:type="dcterms:W3CDTF">2021-01-28T23:13:28Z</dcterms:modified>
</cp:coreProperties>
</file>