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 id="277" r:id="rId7"/>
    <p:sldId id="278" r:id="rId8"/>
    <p:sldId id="279" r:id="rId9"/>
    <p:sldId id="262" r:id="rId10"/>
    <p:sldId id="264" r:id="rId11"/>
    <p:sldId id="263" r:id="rId12"/>
    <p:sldId id="265" r:id="rId13"/>
    <p:sldId id="266" r:id="rId14"/>
    <p:sldId id="267" r:id="rId15"/>
    <p:sldId id="269" r:id="rId16"/>
    <p:sldId id="271" r:id="rId17"/>
    <p:sldId id="274" r:id="rId18"/>
    <p:sldId id="276" r:id="rId19"/>
    <p:sldId id="270" r:id="rId20"/>
    <p:sldId id="272" r:id="rId21"/>
    <p:sldId id="273"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FAEB-D85C-470A-8261-9F1830B01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70F56-23A6-46D1-9EA6-66AC18C3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42500-03AD-483A-BA87-DF3E3AD6AE15}"/>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5" name="Footer Placeholder 4">
            <a:extLst>
              <a:ext uri="{FF2B5EF4-FFF2-40B4-BE49-F238E27FC236}">
                <a16:creationId xmlns:a16="http://schemas.microsoft.com/office/drawing/2014/main" id="{2E31BDC6-EB40-4A27-8F91-A2959865B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41613-9D8C-4A45-B62F-C85DD50302B1}"/>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2939577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9C26-73D7-48BE-9208-CCDDB2866B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C136E-CF6E-40A9-ABB0-A0865753D8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15C45-1718-4CF2-A819-87FDF4A657A3}"/>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5" name="Footer Placeholder 4">
            <a:extLst>
              <a:ext uri="{FF2B5EF4-FFF2-40B4-BE49-F238E27FC236}">
                <a16:creationId xmlns:a16="http://schemas.microsoft.com/office/drawing/2014/main" id="{8B25D392-791F-4419-A907-FD38C0A9E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8D0A9-99B8-47CD-BAE5-FC06784C2C5A}"/>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356949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2F8650-3921-4CE3-9EF1-C84D9F620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5C2A22-508D-4CB0-9CF7-386BA4FA1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EE5F7-2F96-4438-B85A-4A66F88E3861}"/>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5" name="Footer Placeholder 4">
            <a:extLst>
              <a:ext uri="{FF2B5EF4-FFF2-40B4-BE49-F238E27FC236}">
                <a16:creationId xmlns:a16="http://schemas.microsoft.com/office/drawing/2014/main" id="{7C4CEFB7-30D8-4058-A7C3-8C9448F48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26A15-5AB5-4D63-AD1D-950782F96425}"/>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133366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60DD-378D-41C8-81DC-7DA3AC171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B80ADD-6BB6-4A5D-8A8A-3069358D0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1BF63-6F65-4663-B6D1-5A75483F206C}"/>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5" name="Footer Placeholder 4">
            <a:extLst>
              <a:ext uri="{FF2B5EF4-FFF2-40B4-BE49-F238E27FC236}">
                <a16:creationId xmlns:a16="http://schemas.microsoft.com/office/drawing/2014/main" id="{44064250-B02D-4BBC-BF43-6A10FB338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2257C-0B0D-49BF-BEE1-3065ACC1FE68}"/>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3445063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92AC-D4AF-4ACD-9BA1-CC825BC419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3614C7-F190-4CFF-9A66-6BC18AF33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AD098F-BB37-4D71-BD2F-A661415EF22E}"/>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5" name="Footer Placeholder 4">
            <a:extLst>
              <a:ext uri="{FF2B5EF4-FFF2-40B4-BE49-F238E27FC236}">
                <a16:creationId xmlns:a16="http://schemas.microsoft.com/office/drawing/2014/main" id="{C717B5DE-03D9-43C8-942F-03A334F64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C2772-4C32-4C37-9789-DAD0820E43E0}"/>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415007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382AA-2726-477E-9092-03674F6FB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3B2A8-6DEF-4674-9FD5-99EC6C1D60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7175E-E957-424E-A170-D5DDAFFAD2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2F8D10-ADAA-479B-82BD-C74FC393B15D}"/>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6" name="Footer Placeholder 5">
            <a:extLst>
              <a:ext uri="{FF2B5EF4-FFF2-40B4-BE49-F238E27FC236}">
                <a16:creationId xmlns:a16="http://schemas.microsoft.com/office/drawing/2014/main" id="{237F45B8-7B56-4404-9FFB-0AA80DFBB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DADAC-2FDC-4DAF-A101-C2A22F092A5F}"/>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313446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CBF1-50A6-4F8B-ABE1-7038C1EA52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8E2F70-B1A2-470D-9BC9-8D3BE46CC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B75D37-A43A-4A16-81CF-0574E0852B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56AAC-6B32-43F4-B6F7-979953E52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FFA2F-F88B-403C-B8F9-F40B4FAC96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B3AEF-2FCA-4087-81D6-16533C00B357}"/>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8" name="Footer Placeholder 7">
            <a:extLst>
              <a:ext uri="{FF2B5EF4-FFF2-40B4-BE49-F238E27FC236}">
                <a16:creationId xmlns:a16="http://schemas.microsoft.com/office/drawing/2014/main" id="{5327B3DA-5FC5-4110-8C75-40C729D189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228C6C-F3BE-490D-8A07-0F00AE8ED17D}"/>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11208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2BE20-2AB7-41D7-A213-E08C04DD58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75EEC0-2E26-4758-85BD-576D1C29DD58}"/>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4" name="Footer Placeholder 3">
            <a:extLst>
              <a:ext uri="{FF2B5EF4-FFF2-40B4-BE49-F238E27FC236}">
                <a16:creationId xmlns:a16="http://schemas.microsoft.com/office/drawing/2014/main" id="{1B31E552-73B2-486D-8C16-96DA6D20C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14F9A-A7FF-40E7-97FC-267BE8D7CCFF}"/>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196320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1690F-7F16-4189-A76C-A1973F441EC9}"/>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3" name="Footer Placeholder 2">
            <a:extLst>
              <a:ext uri="{FF2B5EF4-FFF2-40B4-BE49-F238E27FC236}">
                <a16:creationId xmlns:a16="http://schemas.microsoft.com/office/drawing/2014/main" id="{117F18E2-BBF9-4F1D-8AA0-EE57CF02F1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6371F2-EA9C-41AA-94A8-EAB22F2B8869}"/>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532525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E163-BDD0-4E59-A219-F40B60A22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A046B-34B3-49A0-92B7-F061AA22B8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BC427-4DC3-4621-B6E1-CBE377D88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15B65-D55D-4149-AB2B-DA2BC2E75A70}"/>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6" name="Footer Placeholder 5">
            <a:extLst>
              <a:ext uri="{FF2B5EF4-FFF2-40B4-BE49-F238E27FC236}">
                <a16:creationId xmlns:a16="http://schemas.microsoft.com/office/drawing/2014/main" id="{31BA63D1-C629-4682-92D9-F4180CDBB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D6769-7ED4-4554-8339-910D43128A44}"/>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74707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676-C3CA-43EC-9329-7D5430B70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46D6B0-E79D-4CE7-A9DD-33602D586C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4E030-6FD9-4063-8CA8-221C3FA08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84B49-F9BA-4F03-9234-80A557EDE25B}"/>
              </a:ext>
            </a:extLst>
          </p:cNvPr>
          <p:cNvSpPr>
            <a:spLocks noGrp="1"/>
          </p:cNvSpPr>
          <p:nvPr>
            <p:ph type="dt" sz="half" idx="10"/>
          </p:nvPr>
        </p:nvSpPr>
        <p:spPr/>
        <p:txBody>
          <a:bodyPr/>
          <a:lstStyle/>
          <a:p>
            <a:fld id="{F2C4A174-3954-4960-816B-8BC78A0F4FDF}" type="datetimeFigureOut">
              <a:rPr lang="en-US" smtClean="0"/>
              <a:t>1/30/2021</a:t>
            </a:fld>
            <a:endParaRPr lang="en-US"/>
          </a:p>
        </p:txBody>
      </p:sp>
      <p:sp>
        <p:nvSpPr>
          <p:cNvPr id="6" name="Footer Placeholder 5">
            <a:extLst>
              <a:ext uri="{FF2B5EF4-FFF2-40B4-BE49-F238E27FC236}">
                <a16:creationId xmlns:a16="http://schemas.microsoft.com/office/drawing/2014/main" id="{BE760658-CDAA-42B4-A319-303C42D1C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055159-8F62-43F2-9817-C9B765147B81}"/>
              </a:ext>
            </a:extLst>
          </p:cNvPr>
          <p:cNvSpPr>
            <a:spLocks noGrp="1"/>
          </p:cNvSpPr>
          <p:nvPr>
            <p:ph type="sldNum" sz="quarter" idx="12"/>
          </p:nvPr>
        </p:nvSpPr>
        <p:spPr/>
        <p:txBody>
          <a:bodyPr/>
          <a:lstStyle/>
          <a:p>
            <a:fld id="{0EA666F4-2683-4101-8312-35C74FDC2CA8}" type="slidenum">
              <a:rPr lang="en-US" smtClean="0"/>
              <a:t>‹#›</a:t>
            </a:fld>
            <a:endParaRPr lang="en-US"/>
          </a:p>
        </p:txBody>
      </p:sp>
    </p:spTree>
    <p:extLst>
      <p:ext uri="{BB962C8B-B14F-4D97-AF65-F5344CB8AC3E}">
        <p14:creationId xmlns:p14="http://schemas.microsoft.com/office/powerpoint/2010/main" val="1939631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6008F-60E5-46CB-B191-A298511E5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F72427-C26F-427D-9FE1-941933D66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9EBDF-285C-422E-A0A8-0678DD59BC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4A174-3954-4960-816B-8BC78A0F4FDF}" type="datetimeFigureOut">
              <a:rPr lang="en-US" smtClean="0"/>
              <a:t>1/30/2021</a:t>
            </a:fld>
            <a:endParaRPr lang="en-US"/>
          </a:p>
        </p:txBody>
      </p:sp>
      <p:sp>
        <p:nvSpPr>
          <p:cNvPr id="5" name="Footer Placeholder 4">
            <a:extLst>
              <a:ext uri="{FF2B5EF4-FFF2-40B4-BE49-F238E27FC236}">
                <a16:creationId xmlns:a16="http://schemas.microsoft.com/office/drawing/2014/main" id="{99309C06-BADC-41D5-B631-BB3EAF107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59060B-1B22-4AB0-BA2D-39188D2AA3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666F4-2683-4101-8312-35C74FDC2CA8}" type="slidenum">
              <a:rPr lang="en-US" smtClean="0"/>
              <a:t>‹#›</a:t>
            </a:fld>
            <a:endParaRPr lang="en-US"/>
          </a:p>
        </p:txBody>
      </p:sp>
    </p:spTree>
    <p:extLst>
      <p:ext uri="{BB962C8B-B14F-4D97-AF65-F5344CB8AC3E}">
        <p14:creationId xmlns:p14="http://schemas.microsoft.com/office/powerpoint/2010/main" val="494666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eocaching.com/"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hyperlink" Target="http://www.scoutingnews.org/cache-to-eagl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gcgpx.cz/?lang=e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help.gaiagps.com/hc/en-us/articles/115003526267-Import-GPX-and-KML-files-into-the-Android-app" TargetMode="External"/><Relationship Id="rId2" Type="http://schemas.openxmlformats.org/officeDocument/2006/relationships/hyperlink" Target="https://help.gaiagps.com/hc/en-us/articles/115003639048-Import-GPX-and-KML-files-in-Gaia-GPS-for-iOS?source=search&amp;auth_token=eyJhbGciOiJIUzI1NiJ9.eyJhY2NvdW50X2lkIjo4OTczNDgsInVzZXJfaWQiOjM3MjAyMzUwNTkxMywidGlja2V0X2lkIjo3MDkwNiwiY2hhbm5lbF9pZCI6NjMsInR5cGUiOiJTRUFSQ0giLCJleHAiOjE1ODYyMTUyMjF9.ubF82tvl6nBM5AsRKKpjFN3Iw5E6pRzqFr90vDpPgd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geo.travisfew.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gpxiphone.travisfew.co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gpxandroid.travisfew.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gcgpx.cz/?lang=en" TargetMode="External"/><Relationship Id="rId2" Type="http://schemas.openxmlformats.org/officeDocument/2006/relationships/hyperlink" Target="http://www.geocaching.com/" TargetMode="External"/><Relationship Id="rId1" Type="http://schemas.openxmlformats.org/officeDocument/2006/relationships/slideLayout" Target="../slideLayouts/slideLayout2.xml"/><Relationship Id="rId6" Type="http://schemas.openxmlformats.org/officeDocument/2006/relationships/hyperlink" Target="http://www.scoutingnews.org/cache-to-eagle/" TargetMode="External"/><Relationship Id="rId5" Type="http://schemas.openxmlformats.org/officeDocument/2006/relationships/hyperlink" Target="https://help.gaiagps.com/hc/en-us/articles/115003526267-Import-GPX-and-KML-files-into-the-Android-app" TargetMode="External"/><Relationship Id="rId4" Type="http://schemas.openxmlformats.org/officeDocument/2006/relationships/hyperlink" Target="https://help.gaiagps.com/hc/en-us/articles/115003639048-Import-GPX-and-KML-files-in-Gaia-GPS-for-iOS?source=search&amp;auth_token=eyJhbGciOiJIUzI1NiJ9.eyJhY2NvdW50X2lkIjo4OTczNDgsInVzZXJfaWQiOjM3MjAyMzUwNTkxMywidGlja2V0X2lkIjo3MDkwNiwiY2hhbm5lbF9pZCI6NjMsInR5cGUiOiJTRUFSQ0giLCJleHAiOjE1ODYyMTUyMjF9.ubF82tvl6nBM5AsRKKpjFN3Iw5E6pRzqFr90vDpPgd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F39D77-A2CF-41C9-9B91-D08759726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 y="1636831"/>
            <a:ext cx="12187062" cy="3746264"/>
          </a:xfrm>
          <a:prstGeom prst="rect">
            <a:avLst/>
          </a:prstGeom>
        </p:spPr>
      </p:pic>
      <p:sp>
        <p:nvSpPr>
          <p:cNvPr id="2" name="Title 1">
            <a:extLst>
              <a:ext uri="{FF2B5EF4-FFF2-40B4-BE49-F238E27FC236}">
                <a16:creationId xmlns:a16="http://schemas.microsoft.com/office/drawing/2014/main" id="{1BDE4D96-DA26-4E82-81F5-0610F3AE9281}"/>
              </a:ext>
            </a:extLst>
          </p:cNvPr>
          <p:cNvSpPr>
            <a:spLocks noGrp="1"/>
          </p:cNvSpPr>
          <p:nvPr>
            <p:ph type="ctrTitle"/>
          </p:nvPr>
        </p:nvSpPr>
        <p:spPr>
          <a:xfrm>
            <a:off x="1590675" y="151881"/>
            <a:ext cx="9144000" cy="1564006"/>
          </a:xfrm>
        </p:spPr>
        <p:txBody>
          <a:bodyPr>
            <a:normAutofit/>
          </a:bodyPr>
          <a:lstStyle/>
          <a:p>
            <a:r>
              <a:rPr lang="en-US" dirty="0">
                <a:solidFill>
                  <a:schemeClr val="bg1">
                    <a:lumMod val="95000"/>
                  </a:schemeClr>
                </a:solidFill>
              </a:rPr>
              <a:t>Geocaching with Scouts</a:t>
            </a:r>
          </a:p>
        </p:txBody>
      </p:sp>
      <p:sp>
        <p:nvSpPr>
          <p:cNvPr id="3" name="Subtitle 2">
            <a:extLst>
              <a:ext uri="{FF2B5EF4-FFF2-40B4-BE49-F238E27FC236}">
                <a16:creationId xmlns:a16="http://schemas.microsoft.com/office/drawing/2014/main" id="{82E4D40C-B424-4B43-8222-16FBAD8CD1E1}"/>
              </a:ext>
            </a:extLst>
          </p:cNvPr>
          <p:cNvSpPr>
            <a:spLocks noGrp="1"/>
          </p:cNvSpPr>
          <p:nvPr>
            <p:ph type="subTitle" idx="1"/>
          </p:nvPr>
        </p:nvSpPr>
        <p:spPr>
          <a:xfrm>
            <a:off x="1524000" y="4969194"/>
            <a:ext cx="9144000" cy="1655762"/>
          </a:xfrm>
        </p:spPr>
        <p:txBody>
          <a:bodyPr/>
          <a:lstStyle/>
          <a:p>
            <a:r>
              <a:rPr lang="en-US" dirty="0">
                <a:solidFill>
                  <a:schemeClr val="bg1">
                    <a:lumMod val="95000"/>
                  </a:schemeClr>
                </a:solidFill>
              </a:rPr>
              <a:t>Travis Few</a:t>
            </a:r>
          </a:p>
          <a:p>
            <a:r>
              <a:rPr lang="en-US" dirty="0">
                <a:solidFill>
                  <a:schemeClr val="bg1">
                    <a:lumMod val="95000"/>
                  </a:schemeClr>
                </a:solidFill>
              </a:rPr>
              <a:t>Scoutmaster Troop 5, Scott AFB IL</a:t>
            </a:r>
          </a:p>
          <a:p>
            <a:r>
              <a:rPr lang="en-US" dirty="0">
                <a:solidFill>
                  <a:schemeClr val="bg1">
                    <a:lumMod val="95000"/>
                  </a:schemeClr>
                </a:solidFill>
              </a:rPr>
              <a:t>Assistant Cubmaster Pack 21, Scott AFB IL</a:t>
            </a:r>
          </a:p>
        </p:txBody>
      </p:sp>
    </p:spTree>
    <p:extLst>
      <p:ext uri="{BB962C8B-B14F-4D97-AF65-F5344CB8AC3E}">
        <p14:creationId xmlns:p14="http://schemas.microsoft.com/office/powerpoint/2010/main" val="3663886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DACB-B700-46C3-AEBF-57E9CE66B376}"/>
              </a:ext>
            </a:extLst>
          </p:cNvPr>
          <p:cNvSpPr>
            <a:spLocks noGrp="1"/>
          </p:cNvSpPr>
          <p:nvPr>
            <p:ph type="title"/>
          </p:nvPr>
        </p:nvSpPr>
        <p:spPr/>
        <p:txBody>
          <a:bodyPr/>
          <a:lstStyle/>
          <a:p>
            <a:r>
              <a:rPr lang="en-US" dirty="0"/>
              <a:t>Traditional Caching</a:t>
            </a:r>
          </a:p>
        </p:txBody>
      </p:sp>
      <p:sp>
        <p:nvSpPr>
          <p:cNvPr id="3" name="Content Placeholder 2">
            <a:extLst>
              <a:ext uri="{FF2B5EF4-FFF2-40B4-BE49-F238E27FC236}">
                <a16:creationId xmlns:a16="http://schemas.microsoft.com/office/drawing/2014/main" id="{70AB381A-BA41-4FBF-B14D-19E724A96E94}"/>
              </a:ext>
            </a:extLst>
          </p:cNvPr>
          <p:cNvSpPr>
            <a:spLocks noGrp="1"/>
          </p:cNvSpPr>
          <p:nvPr>
            <p:ph idx="1"/>
          </p:nvPr>
        </p:nvSpPr>
        <p:spPr/>
        <p:txBody>
          <a:bodyPr/>
          <a:lstStyle/>
          <a:p>
            <a:r>
              <a:rPr lang="en-US" dirty="0">
                <a:hlinkClick r:id="rId2"/>
              </a:rPr>
              <a:t>www.geocaching.com</a:t>
            </a:r>
            <a:endParaRPr lang="en-US" dirty="0"/>
          </a:p>
          <a:p>
            <a:r>
              <a:rPr lang="en-US" dirty="0"/>
              <a:t>Both free and paid accounts ($9.99 for 3 months)</a:t>
            </a:r>
          </a:p>
          <a:p>
            <a:endParaRPr lang="en-US" dirty="0"/>
          </a:p>
        </p:txBody>
      </p:sp>
      <p:pic>
        <p:nvPicPr>
          <p:cNvPr id="4" name="Picture 3">
            <a:extLst>
              <a:ext uri="{FF2B5EF4-FFF2-40B4-BE49-F238E27FC236}">
                <a16:creationId xmlns:a16="http://schemas.microsoft.com/office/drawing/2014/main" id="{E3200282-080D-474C-81A3-E837C929E7BB}"/>
              </a:ext>
            </a:extLst>
          </p:cNvPr>
          <p:cNvPicPr>
            <a:picLocks noChangeAspect="1"/>
          </p:cNvPicPr>
          <p:nvPr/>
        </p:nvPicPr>
        <p:blipFill>
          <a:blip r:embed="rId3"/>
          <a:stretch>
            <a:fillRect/>
          </a:stretch>
        </p:blipFill>
        <p:spPr>
          <a:xfrm>
            <a:off x="586796" y="3013136"/>
            <a:ext cx="7243864" cy="3546475"/>
          </a:xfrm>
          <a:prstGeom prst="rect">
            <a:avLst/>
          </a:prstGeom>
        </p:spPr>
      </p:pic>
      <p:pic>
        <p:nvPicPr>
          <p:cNvPr id="8" name="Picture 7" descr="A picture containing sign, street, covered, bunch&#10;&#10;Description automatically generated">
            <a:extLst>
              <a:ext uri="{FF2B5EF4-FFF2-40B4-BE49-F238E27FC236}">
                <a16:creationId xmlns:a16="http://schemas.microsoft.com/office/drawing/2014/main" id="{4FB0706D-26F3-4306-BDE4-92015F726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3412" y="0"/>
            <a:ext cx="3857625" cy="6858000"/>
          </a:xfrm>
          <a:prstGeom prst="rect">
            <a:avLst/>
          </a:prstGeom>
        </p:spPr>
      </p:pic>
    </p:spTree>
    <p:extLst>
      <p:ext uri="{BB962C8B-B14F-4D97-AF65-F5344CB8AC3E}">
        <p14:creationId xmlns:p14="http://schemas.microsoft.com/office/powerpoint/2010/main" val="257556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3" y="1445494"/>
            <a:ext cx="3616856" cy="4376572"/>
          </a:xfrm>
        </p:spPr>
        <p:txBody>
          <a:bodyPr anchor="ctr">
            <a:normAutofit/>
          </a:bodyPr>
          <a:lstStyle/>
          <a:p>
            <a:r>
              <a:rPr lang="en-US" sz="4800" dirty="0"/>
              <a:t>Cache to Eagle program</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0" y="1399032"/>
            <a:ext cx="5501834" cy="4471416"/>
          </a:xfrm>
        </p:spPr>
        <p:txBody>
          <a:bodyPr anchor="ctr">
            <a:normAutofit/>
          </a:bodyPr>
          <a:lstStyle/>
          <a:p>
            <a:r>
              <a:rPr lang="en-US" sz="1900" dirty="0">
                <a:solidFill>
                  <a:schemeClr val="bg1"/>
                </a:solidFill>
              </a:rPr>
              <a:t>Cache to Eagle is a partnership between </a:t>
            </a:r>
            <a:r>
              <a:rPr lang="en-US" sz="1900" dirty="0" err="1">
                <a:solidFill>
                  <a:schemeClr val="bg1"/>
                </a:solidFill>
              </a:rPr>
              <a:t>Geoscouting</a:t>
            </a:r>
            <a:r>
              <a:rPr lang="en-US" sz="1900" dirty="0">
                <a:solidFill>
                  <a:schemeClr val="bg1"/>
                </a:solidFill>
              </a:rPr>
              <a:t>, the BSA, and Geocaching.com to highlight Eagle projects across the nation</a:t>
            </a:r>
          </a:p>
          <a:p>
            <a:r>
              <a:rPr lang="en-US" sz="1900" dirty="0">
                <a:solidFill>
                  <a:schemeClr val="bg1"/>
                </a:solidFill>
              </a:rPr>
              <a:t>Finding a Cache to Eagle Series</a:t>
            </a:r>
          </a:p>
          <a:p>
            <a:pPr lvl="1"/>
            <a:r>
              <a:rPr lang="en-US" sz="1500" dirty="0">
                <a:solidFill>
                  <a:schemeClr val="bg1"/>
                </a:solidFill>
              </a:rPr>
              <a:t>Participating BSA local councils will hide 12 caches in their territories. To find them, go to Geocaching.com and choose “Hide and Seek a Cache.” Type in the search term “Cache to Eagle” and your BSA local council name</a:t>
            </a:r>
          </a:p>
          <a:p>
            <a:r>
              <a:rPr lang="en-US" sz="1900" dirty="0">
                <a:solidFill>
                  <a:schemeClr val="bg1"/>
                </a:solidFill>
              </a:rPr>
              <a:t>More Info: </a:t>
            </a:r>
            <a:r>
              <a:rPr lang="en-US" sz="1900" dirty="0">
                <a:solidFill>
                  <a:schemeClr val="bg1"/>
                </a:solidFill>
                <a:hlinkClick r:id="rId2"/>
              </a:rPr>
              <a:t>http://www.scoutingnews.org/cache-to-eagle/</a:t>
            </a:r>
            <a:endParaRPr lang="en-US" sz="1900" dirty="0">
              <a:solidFill>
                <a:schemeClr val="bg1"/>
              </a:solidFill>
            </a:endParaRPr>
          </a:p>
        </p:txBody>
      </p:sp>
    </p:spTree>
    <p:extLst>
      <p:ext uri="{BB962C8B-B14F-4D97-AF65-F5344CB8AC3E}">
        <p14:creationId xmlns:p14="http://schemas.microsoft.com/office/powerpoint/2010/main" val="357944551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08FF2-0614-436C-9351-CFE4DC1DC3A2}"/>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Hiding your own private Caches</a:t>
            </a:r>
          </a:p>
        </p:txBody>
      </p:sp>
      <p:sp>
        <p:nvSpPr>
          <p:cNvPr id="3" name="Content Placeholder 2">
            <a:extLst>
              <a:ext uri="{FF2B5EF4-FFF2-40B4-BE49-F238E27FC236}">
                <a16:creationId xmlns:a16="http://schemas.microsoft.com/office/drawing/2014/main" id="{D5E98786-D679-4F08-AF7B-77972C6302F5}"/>
              </a:ext>
            </a:extLst>
          </p:cNvPr>
          <p:cNvSpPr>
            <a:spLocks noGrp="1"/>
          </p:cNvSpPr>
          <p:nvPr>
            <p:ph idx="1"/>
          </p:nvPr>
        </p:nvSpPr>
        <p:spPr>
          <a:xfrm>
            <a:off x="4810259" y="649480"/>
            <a:ext cx="6555347" cy="5546047"/>
          </a:xfrm>
        </p:spPr>
        <p:txBody>
          <a:bodyPr anchor="ctr">
            <a:normAutofit/>
          </a:bodyPr>
          <a:lstStyle/>
          <a:p>
            <a:r>
              <a:rPr lang="en-US" sz="2000"/>
              <a:t>These are private and not listed on Geocaching.com</a:t>
            </a:r>
          </a:p>
          <a:p>
            <a:r>
              <a:rPr lang="en-US" sz="2000"/>
              <a:t>Hide your own for a great scouting event</a:t>
            </a:r>
          </a:p>
          <a:p>
            <a:r>
              <a:rPr lang="en-US" sz="2000"/>
              <a:t>Can follow a theme (Scout Law)</a:t>
            </a:r>
          </a:p>
          <a:p>
            <a:r>
              <a:rPr lang="en-US" sz="2000"/>
              <a:t>Use as a recruitment day activity </a:t>
            </a:r>
          </a:p>
          <a:p>
            <a:r>
              <a:rPr lang="en-US" sz="2000"/>
              <a:t>This can be done at almost any location  </a:t>
            </a:r>
          </a:p>
          <a:p>
            <a:r>
              <a:rPr lang="en-US" sz="2000"/>
              <a:t>The “caches” can be Traditional caches or an item of significance  (plants to ID, Historic location, a snack, ect</a:t>
            </a:r>
          </a:p>
          <a:p>
            <a:endParaRPr lang="en-US" sz="2000"/>
          </a:p>
          <a:p>
            <a:endParaRPr lang="en-US" sz="2000"/>
          </a:p>
        </p:txBody>
      </p:sp>
    </p:spTree>
    <p:extLst>
      <p:ext uri="{BB962C8B-B14F-4D97-AF65-F5344CB8AC3E}">
        <p14:creationId xmlns:p14="http://schemas.microsoft.com/office/powerpoint/2010/main" val="108640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3CE34-F28E-44E9-8D2F-DF6A4582666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Considerations/Setup </a:t>
            </a:r>
          </a:p>
        </p:txBody>
      </p:sp>
      <p:sp>
        <p:nvSpPr>
          <p:cNvPr id="3" name="Content Placeholder 2">
            <a:extLst>
              <a:ext uri="{FF2B5EF4-FFF2-40B4-BE49-F238E27FC236}">
                <a16:creationId xmlns:a16="http://schemas.microsoft.com/office/drawing/2014/main" id="{00F4AB3C-D558-43A7-B8EC-C27E9D8F418F}"/>
              </a:ext>
            </a:extLst>
          </p:cNvPr>
          <p:cNvSpPr>
            <a:spLocks noGrp="1"/>
          </p:cNvSpPr>
          <p:nvPr>
            <p:ph idx="1"/>
          </p:nvPr>
        </p:nvSpPr>
        <p:spPr>
          <a:xfrm>
            <a:off x="1371599" y="2318197"/>
            <a:ext cx="9724031" cy="3683358"/>
          </a:xfrm>
        </p:spPr>
        <p:txBody>
          <a:bodyPr anchor="ctr">
            <a:normAutofit/>
          </a:bodyPr>
          <a:lstStyle/>
          <a:p>
            <a:r>
              <a:rPr lang="en-US" sz="2000"/>
              <a:t>A place to hide caches</a:t>
            </a:r>
          </a:p>
          <a:p>
            <a:pPr lvl="1"/>
            <a:r>
              <a:rPr lang="en-US" sz="2000"/>
              <a:t>Check with the owner – some parks/government areas will not allow any caches</a:t>
            </a:r>
          </a:p>
          <a:p>
            <a:r>
              <a:rPr lang="en-US" sz="2000"/>
              <a:t>Balance the spacing</a:t>
            </a:r>
          </a:p>
          <a:p>
            <a:pPr lvl="1"/>
            <a:r>
              <a:rPr lang="en-US" sz="2000"/>
              <a:t>Too close not as fun/groups can see each other find the next cache</a:t>
            </a:r>
          </a:p>
          <a:p>
            <a:pPr lvl="1"/>
            <a:r>
              <a:rPr lang="en-US" sz="2000"/>
              <a:t>Too far scouts get tired and distracted</a:t>
            </a:r>
          </a:p>
          <a:p>
            <a:r>
              <a:rPr lang="en-US" sz="2000"/>
              <a:t>Balance the amount</a:t>
            </a:r>
          </a:p>
          <a:p>
            <a:pPr lvl="1"/>
            <a:r>
              <a:rPr lang="en-US" sz="2000"/>
              <a:t>You don’t want to many and over saturate the area</a:t>
            </a:r>
          </a:p>
          <a:p>
            <a:pPr lvl="1"/>
            <a:r>
              <a:rPr lang="en-US" sz="2000"/>
              <a:t>To few and not everyone gets a turn finding</a:t>
            </a:r>
          </a:p>
          <a:p>
            <a:r>
              <a:rPr lang="en-US" sz="2000"/>
              <a:t>Make caches or choose something as a waypoint</a:t>
            </a:r>
          </a:p>
          <a:p>
            <a:r>
              <a:rPr lang="en-US" sz="2000"/>
              <a:t>Hide caches and record the coordinates</a:t>
            </a:r>
          </a:p>
          <a:p>
            <a:endParaRPr lang="en-US" sz="2000"/>
          </a:p>
        </p:txBody>
      </p:sp>
    </p:spTree>
    <p:extLst>
      <p:ext uri="{BB962C8B-B14F-4D97-AF65-F5344CB8AC3E}">
        <p14:creationId xmlns:p14="http://schemas.microsoft.com/office/powerpoint/2010/main" val="234666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0DCC26-3FCA-419E-B8A9-D60CF517FB2E}"/>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What tech is needed?</a:t>
            </a:r>
          </a:p>
        </p:txBody>
      </p:sp>
      <p:sp>
        <p:nvSpPr>
          <p:cNvPr id="3" name="Content Placeholder 2">
            <a:extLst>
              <a:ext uri="{FF2B5EF4-FFF2-40B4-BE49-F238E27FC236}">
                <a16:creationId xmlns:a16="http://schemas.microsoft.com/office/drawing/2014/main" id="{14BF57F2-32C1-4B49-AA4D-4AB5E61CDE9A}"/>
              </a:ext>
            </a:extLst>
          </p:cNvPr>
          <p:cNvSpPr>
            <a:spLocks noGrp="1"/>
          </p:cNvSpPr>
          <p:nvPr>
            <p:ph idx="1"/>
          </p:nvPr>
        </p:nvSpPr>
        <p:spPr>
          <a:xfrm>
            <a:off x="1371599" y="2318197"/>
            <a:ext cx="9724031" cy="3683358"/>
          </a:xfrm>
        </p:spPr>
        <p:txBody>
          <a:bodyPr anchor="ctr">
            <a:normAutofit/>
          </a:bodyPr>
          <a:lstStyle/>
          <a:p>
            <a:r>
              <a:rPr lang="en-US" sz="2000"/>
              <a:t>Option 1</a:t>
            </a:r>
          </a:p>
          <a:p>
            <a:r>
              <a:rPr lang="en-US" sz="2000"/>
              <a:t>Smart phones – parents or leader supplied</a:t>
            </a:r>
          </a:p>
          <a:p>
            <a:pPr lvl="1"/>
            <a:r>
              <a:rPr lang="en-US" sz="2000"/>
              <a:t>Gaia GPS App</a:t>
            </a:r>
          </a:p>
          <a:p>
            <a:pPr lvl="1"/>
            <a:r>
              <a:rPr lang="en-US" sz="2000"/>
              <a:t>Google maps doesn’t work well for this application</a:t>
            </a:r>
          </a:p>
          <a:p>
            <a:r>
              <a:rPr lang="en-US" sz="2000"/>
              <a:t>A GPX file with the coordinates</a:t>
            </a:r>
          </a:p>
          <a:p>
            <a:r>
              <a:rPr lang="en-US" sz="2000"/>
              <a:t>Option 2 </a:t>
            </a:r>
          </a:p>
          <a:p>
            <a:pPr lvl="1"/>
            <a:r>
              <a:rPr lang="en-US" sz="2000"/>
              <a:t>GPS devices – one per person or den/patrol</a:t>
            </a:r>
          </a:p>
          <a:p>
            <a:pPr lvl="1"/>
            <a:r>
              <a:rPr lang="en-US" sz="2000"/>
              <a:t>To save time preload the coordinates if you can</a:t>
            </a:r>
          </a:p>
        </p:txBody>
      </p:sp>
    </p:spTree>
    <p:extLst>
      <p:ext uri="{BB962C8B-B14F-4D97-AF65-F5344CB8AC3E}">
        <p14:creationId xmlns:p14="http://schemas.microsoft.com/office/powerpoint/2010/main" val="59863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660C9-4AFE-4F3A-A464-9CB1CCE5A779}"/>
              </a:ext>
            </a:extLst>
          </p:cNvPr>
          <p:cNvSpPr>
            <a:spLocks noGrp="1"/>
          </p:cNvSpPr>
          <p:nvPr>
            <p:ph type="title"/>
          </p:nvPr>
        </p:nvSpPr>
        <p:spPr>
          <a:xfrm>
            <a:off x="594360" y="687479"/>
            <a:ext cx="3444240" cy="1574874"/>
          </a:xfrm>
        </p:spPr>
        <p:txBody>
          <a:bodyPr anchor="b">
            <a:normAutofit/>
          </a:bodyPr>
          <a:lstStyle/>
          <a:p>
            <a:r>
              <a:rPr lang="en-US" sz="3400"/>
              <a:t>Option 1</a:t>
            </a:r>
          </a:p>
        </p:txBody>
      </p:sp>
      <p:grpSp>
        <p:nvGrpSpPr>
          <p:cNvPr id="16" name="Group 15">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7"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47CB3E3-4DA3-440C-80E9-AF9B1582EFC3}"/>
              </a:ext>
            </a:extLst>
          </p:cNvPr>
          <p:cNvSpPr>
            <a:spLocks noGrp="1"/>
          </p:cNvSpPr>
          <p:nvPr>
            <p:ph idx="1"/>
          </p:nvPr>
        </p:nvSpPr>
        <p:spPr>
          <a:xfrm>
            <a:off x="594360" y="3155626"/>
            <a:ext cx="3444240" cy="2935176"/>
          </a:xfrm>
        </p:spPr>
        <p:txBody>
          <a:bodyPr anchor="ctr">
            <a:normAutofit/>
          </a:bodyPr>
          <a:lstStyle/>
          <a:p>
            <a:r>
              <a:rPr lang="en-US" sz="1800" dirty="0"/>
              <a:t>Gaia GPS works on both iPhone and Android </a:t>
            </a:r>
          </a:p>
          <a:p>
            <a:pPr lvl="1"/>
            <a:r>
              <a:rPr lang="en-US" sz="1800" dirty="0"/>
              <a:t>Free version work for this</a:t>
            </a:r>
          </a:p>
          <a:p>
            <a:pPr lvl="1"/>
            <a:r>
              <a:rPr lang="en-US" sz="1800" dirty="0"/>
              <a:t>We will be doing this as an activity</a:t>
            </a:r>
          </a:p>
        </p:txBody>
      </p:sp>
      <p:pic>
        <p:nvPicPr>
          <p:cNvPr id="5" name="Picture 4" descr="A screenshot of a cell phone&#10;&#10;Description automatically generated">
            <a:extLst>
              <a:ext uri="{FF2B5EF4-FFF2-40B4-BE49-F238E27FC236}">
                <a16:creationId xmlns:a16="http://schemas.microsoft.com/office/drawing/2014/main" id="{AD1D4285-BB4D-403F-8D46-105CF5490F9C}"/>
              </a:ext>
            </a:extLst>
          </p:cNvPr>
          <p:cNvPicPr>
            <a:picLocks noChangeAspect="1"/>
          </p:cNvPicPr>
          <p:nvPr/>
        </p:nvPicPr>
        <p:blipFill rotWithShape="1">
          <a:blip r:embed="rId2">
            <a:extLst>
              <a:ext uri="{28A0092B-C50C-407E-A947-70E740481C1C}">
                <a14:useLocalDpi xmlns:a14="http://schemas.microsoft.com/office/drawing/2010/main" val="0"/>
              </a:ext>
            </a:extLst>
          </a:blip>
          <a:srcRect t="2566" r="3" b="9467"/>
          <a:stretch/>
        </p:blipFill>
        <p:spPr>
          <a:xfrm>
            <a:off x="4466900" y="531074"/>
            <a:ext cx="3566160" cy="5577118"/>
          </a:xfrm>
          <a:prstGeom prst="rect">
            <a:avLst/>
          </a:prstGeom>
        </p:spPr>
      </p:pic>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ign in front of a building&#10;&#10;Description automatically generated">
            <a:extLst>
              <a:ext uri="{FF2B5EF4-FFF2-40B4-BE49-F238E27FC236}">
                <a16:creationId xmlns:a16="http://schemas.microsoft.com/office/drawing/2014/main" id="{FAFAF752-ABEB-4072-A923-0CAB8577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360" y="132379"/>
            <a:ext cx="3616523" cy="6429374"/>
          </a:xfrm>
          <a:prstGeom prst="rect">
            <a:avLst/>
          </a:prstGeom>
        </p:spPr>
      </p:pic>
    </p:spTree>
    <p:extLst>
      <p:ext uri="{BB962C8B-B14F-4D97-AF65-F5344CB8AC3E}">
        <p14:creationId xmlns:p14="http://schemas.microsoft.com/office/powerpoint/2010/main" val="4011791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01E65E-167E-4484-969C-ACD9D980ADB3}"/>
              </a:ext>
            </a:extLst>
          </p:cNvPr>
          <p:cNvSpPr>
            <a:spLocks noGrp="1"/>
          </p:cNvSpPr>
          <p:nvPr>
            <p:ph type="title"/>
          </p:nvPr>
        </p:nvSpPr>
        <p:spPr>
          <a:xfrm>
            <a:off x="804672" y="640263"/>
            <a:ext cx="5157216" cy="1344975"/>
          </a:xfrm>
        </p:spPr>
        <p:txBody>
          <a:bodyPr>
            <a:normAutofit/>
          </a:bodyPr>
          <a:lstStyle/>
          <a:p>
            <a:r>
              <a:rPr lang="en-US" sz="4000"/>
              <a:t>To Make a GPX File</a:t>
            </a:r>
          </a:p>
        </p:txBody>
      </p:sp>
      <p:sp>
        <p:nvSpPr>
          <p:cNvPr id="3" name="Content Placeholder 2">
            <a:extLst>
              <a:ext uri="{FF2B5EF4-FFF2-40B4-BE49-F238E27FC236}">
                <a16:creationId xmlns:a16="http://schemas.microsoft.com/office/drawing/2014/main" id="{A9DC4F24-DFB6-40D8-B99D-3C18E8C92C6E}"/>
              </a:ext>
            </a:extLst>
          </p:cNvPr>
          <p:cNvSpPr>
            <a:spLocks noGrp="1"/>
          </p:cNvSpPr>
          <p:nvPr>
            <p:ph idx="1"/>
          </p:nvPr>
        </p:nvSpPr>
        <p:spPr>
          <a:xfrm>
            <a:off x="804672" y="2121763"/>
            <a:ext cx="5157216" cy="3773010"/>
          </a:xfrm>
        </p:spPr>
        <p:txBody>
          <a:bodyPr>
            <a:normAutofit/>
          </a:bodyPr>
          <a:lstStyle/>
          <a:p>
            <a:r>
              <a:rPr lang="en-US" sz="2000" dirty="0"/>
              <a:t>Go to </a:t>
            </a:r>
            <a:r>
              <a:rPr lang="en-US" sz="2000" dirty="0">
                <a:hlinkClick r:id="rId2"/>
              </a:rPr>
              <a:t>http://www.gcgpx.cz/?lang=en</a:t>
            </a:r>
            <a:endParaRPr lang="en-US" sz="2000" dirty="0"/>
          </a:p>
          <a:p>
            <a:r>
              <a:rPr lang="en-US" sz="2000" dirty="0"/>
              <a:t>Fill in your GPS Coordinates and click generate GPX</a:t>
            </a:r>
          </a:p>
          <a:p>
            <a:r>
              <a:rPr lang="en-US" sz="2000" dirty="0"/>
              <a:t>Tips:</a:t>
            </a:r>
          </a:p>
          <a:p>
            <a:pPr lvl="1"/>
            <a:r>
              <a:rPr lang="en-US" sz="1600" dirty="0"/>
              <a:t>Decimal format is the easiest format to input</a:t>
            </a:r>
          </a:p>
          <a:p>
            <a:pPr lvl="1"/>
            <a:r>
              <a:rPr lang="en-US" sz="1600" dirty="0"/>
              <a:t>Gaia or GPS units have the option to select this format</a:t>
            </a:r>
          </a:p>
          <a:p>
            <a:pPr lvl="1"/>
            <a:r>
              <a:rPr lang="en-US" sz="1600" dirty="0"/>
              <a:t>Name your waypoints something meaningful</a:t>
            </a:r>
          </a:p>
          <a:p>
            <a:endParaRPr lang="en-US" sz="2000" dirty="0"/>
          </a:p>
        </p:txBody>
      </p:sp>
      <p:pic>
        <p:nvPicPr>
          <p:cNvPr id="5" name="Picture 4">
            <a:extLst>
              <a:ext uri="{FF2B5EF4-FFF2-40B4-BE49-F238E27FC236}">
                <a16:creationId xmlns:a16="http://schemas.microsoft.com/office/drawing/2014/main" id="{250B9EC2-8EAF-4AE8-8EE2-B5879CE97569}"/>
              </a:ext>
            </a:extLst>
          </p:cNvPr>
          <p:cNvPicPr>
            <a:picLocks noChangeAspect="1"/>
          </p:cNvPicPr>
          <p:nvPr/>
        </p:nvPicPr>
        <p:blipFill>
          <a:blip r:embed="rId3"/>
          <a:stretch>
            <a:fillRect/>
          </a:stretch>
        </p:blipFill>
        <p:spPr>
          <a:xfrm>
            <a:off x="6944987" y="152116"/>
            <a:ext cx="5075360" cy="6553768"/>
          </a:xfrm>
          <a:prstGeom prst="rect">
            <a:avLst/>
          </a:prstGeom>
        </p:spPr>
      </p:pic>
    </p:spTree>
    <p:extLst>
      <p:ext uri="{BB962C8B-B14F-4D97-AF65-F5344CB8AC3E}">
        <p14:creationId xmlns:p14="http://schemas.microsoft.com/office/powerpoint/2010/main" val="328678283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EE44-3FD9-4F38-809B-758C5A856117}"/>
              </a:ext>
            </a:extLst>
          </p:cNvPr>
          <p:cNvSpPr>
            <a:spLocks noGrp="1"/>
          </p:cNvSpPr>
          <p:nvPr>
            <p:ph type="title"/>
          </p:nvPr>
        </p:nvSpPr>
        <p:spPr/>
        <p:txBody>
          <a:bodyPr/>
          <a:lstStyle/>
          <a:p>
            <a:r>
              <a:rPr lang="en-US" dirty="0"/>
              <a:t>Next</a:t>
            </a:r>
          </a:p>
        </p:txBody>
      </p:sp>
      <p:sp>
        <p:nvSpPr>
          <p:cNvPr id="3" name="Content Placeholder 2">
            <a:extLst>
              <a:ext uri="{FF2B5EF4-FFF2-40B4-BE49-F238E27FC236}">
                <a16:creationId xmlns:a16="http://schemas.microsoft.com/office/drawing/2014/main" id="{1309A120-198B-40D3-8B7E-E3EC76747EE3}"/>
              </a:ext>
            </a:extLst>
          </p:cNvPr>
          <p:cNvSpPr>
            <a:spLocks noGrp="1"/>
          </p:cNvSpPr>
          <p:nvPr>
            <p:ph idx="1"/>
          </p:nvPr>
        </p:nvSpPr>
        <p:spPr/>
        <p:txBody>
          <a:bodyPr/>
          <a:lstStyle/>
          <a:p>
            <a:r>
              <a:rPr lang="en-US" dirty="0"/>
              <a:t>You will need to get the file to the person's phone</a:t>
            </a:r>
          </a:p>
          <a:p>
            <a:pPr lvl="1"/>
            <a:r>
              <a:rPr lang="en-US" dirty="0"/>
              <a:t>Text, email, or Dropbox work on both phone types</a:t>
            </a:r>
          </a:p>
          <a:p>
            <a:pPr lvl="1"/>
            <a:r>
              <a:rPr lang="en-US" dirty="0"/>
              <a:t>iPhone instructions found </a:t>
            </a:r>
            <a:r>
              <a:rPr lang="en-US" dirty="0">
                <a:hlinkClick r:id="rId2"/>
              </a:rPr>
              <a:t>Here</a:t>
            </a:r>
            <a:endParaRPr lang="en-US" dirty="0"/>
          </a:p>
          <a:p>
            <a:pPr lvl="1"/>
            <a:r>
              <a:rPr lang="en-US" dirty="0"/>
              <a:t>Android instructions found </a:t>
            </a:r>
            <a:r>
              <a:rPr lang="en-US" dirty="0">
                <a:hlinkClick r:id="rId3"/>
              </a:rPr>
              <a:t>Here</a:t>
            </a:r>
            <a:endParaRPr lang="en-US" dirty="0"/>
          </a:p>
          <a:p>
            <a:r>
              <a:rPr lang="en-US" dirty="0"/>
              <a:t>Once they have it loaded, they can select a waypoint and find the cache</a:t>
            </a:r>
          </a:p>
          <a:p>
            <a:pPr lvl="1"/>
            <a:endParaRPr lang="en-US" dirty="0"/>
          </a:p>
        </p:txBody>
      </p:sp>
    </p:spTree>
    <p:extLst>
      <p:ext uri="{BB962C8B-B14F-4D97-AF65-F5344CB8AC3E}">
        <p14:creationId xmlns:p14="http://schemas.microsoft.com/office/powerpoint/2010/main" val="2962250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F449-5B4A-4DDD-B920-C6E078928A99}"/>
              </a:ext>
            </a:extLst>
          </p:cNvPr>
          <p:cNvSpPr>
            <a:spLocks noGrp="1"/>
          </p:cNvSpPr>
          <p:nvPr>
            <p:ph type="title"/>
          </p:nvPr>
        </p:nvSpPr>
        <p:spPr/>
        <p:txBody>
          <a:bodyPr/>
          <a:lstStyle/>
          <a:p>
            <a:r>
              <a:rPr lang="en-US" dirty="0"/>
              <a:t>Option 2</a:t>
            </a:r>
          </a:p>
        </p:txBody>
      </p:sp>
      <p:sp>
        <p:nvSpPr>
          <p:cNvPr id="3" name="Content Placeholder 2">
            <a:extLst>
              <a:ext uri="{FF2B5EF4-FFF2-40B4-BE49-F238E27FC236}">
                <a16:creationId xmlns:a16="http://schemas.microsoft.com/office/drawing/2014/main" id="{57D3BBE8-CBCE-4A7E-904E-1EE5B17382F7}"/>
              </a:ext>
            </a:extLst>
          </p:cNvPr>
          <p:cNvSpPr>
            <a:spLocks noGrp="1"/>
          </p:cNvSpPr>
          <p:nvPr>
            <p:ph idx="1"/>
          </p:nvPr>
        </p:nvSpPr>
        <p:spPr/>
        <p:txBody>
          <a:bodyPr/>
          <a:lstStyle/>
          <a:p>
            <a:r>
              <a:rPr lang="en-US" dirty="0"/>
              <a:t>Step 1 hide the caches and record the location</a:t>
            </a:r>
          </a:p>
          <a:p>
            <a:r>
              <a:rPr lang="en-US" dirty="0"/>
              <a:t>Step 2 input the coordinates to each unit</a:t>
            </a:r>
          </a:p>
          <a:p>
            <a:r>
              <a:rPr lang="en-US" dirty="0"/>
              <a:t>Step 3 let the scouts find the caches</a:t>
            </a:r>
          </a:p>
          <a:p>
            <a:endParaRPr lang="en-US" dirty="0"/>
          </a:p>
        </p:txBody>
      </p:sp>
    </p:spTree>
    <p:extLst>
      <p:ext uri="{BB962C8B-B14F-4D97-AF65-F5344CB8AC3E}">
        <p14:creationId xmlns:p14="http://schemas.microsoft.com/office/powerpoint/2010/main" val="2671031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6787E6-625A-41E3-BCA4-B10AED4900A6}"/>
              </a:ext>
            </a:extLst>
          </p:cNvPr>
          <p:cNvSpPr>
            <a:spLocks noGrp="1"/>
          </p:cNvSpPr>
          <p:nvPr>
            <p:ph type="title"/>
          </p:nvPr>
        </p:nvSpPr>
        <p:spPr>
          <a:xfrm>
            <a:off x="804671" y="640263"/>
            <a:ext cx="3284331" cy="5254510"/>
          </a:xfrm>
        </p:spPr>
        <p:txBody>
          <a:bodyPr>
            <a:normAutofit/>
          </a:bodyPr>
          <a:lstStyle/>
          <a:p>
            <a:r>
              <a:rPr lang="en-US" dirty="0"/>
              <a:t>Time to try it out</a:t>
            </a:r>
          </a:p>
        </p:txBody>
      </p:sp>
      <p:sp>
        <p:nvSpPr>
          <p:cNvPr id="3" name="Content Placeholder 2">
            <a:extLst>
              <a:ext uri="{FF2B5EF4-FFF2-40B4-BE49-F238E27FC236}">
                <a16:creationId xmlns:a16="http://schemas.microsoft.com/office/drawing/2014/main" id="{64B6358F-E9BC-4D95-AE84-7C4FF443DBBF}"/>
              </a:ext>
            </a:extLst>
          </p:cNvPr>
          <p:cNvSpPr>
            <a:spLocks noGrp="1"/>
          </p:cNvSpPr>
          <p:nvPr>
            <p:ph idx="1"/>
          </p:nvPr>
        </p:nvSpPr>
        <p:spPr>
          <a:xfrm>
            <a:off x="5358384" y="640263"/>
            <a:ext cx="6028944" cy="5254510"/>
          </a:xfrm>
        </p:spPr>
        <p:txBody>
          <a:bodyPr anchor="ctr">
            <a:normAutofit/>
          </a:bodyPr>
          <a:lstStyle/>
          <a:p>
            <a:r>
              <a:rPr lang="en-US" sz="2200" dirty="0">
                <a:solidFill>
                  <a:schemeClr val="bg1"/>
                </a:solidFill>
              </a:rPr>
              <a:t>For those that want to try option 1</a:t>
            </a:r>
          </a:p>
          <a:p>
            <a:pPr lvl="1"/>
            <a:r>
              <a:rPr lang="en-US" sz="1800" dirty="0">
                <a:solidFill>
                  <a:schemeClr val="bg1"/>
                </a:solidFill>
              </a:rPr>
              <a:t>If you haven’t yet please install Gaia GPS</a:t>
            </a:r>
          </a:p>
          <a:p>
            <a:pPr lvl="1"/>
            <a:r>
              <a:rPr lang="en-US" sz="1800" dirty="0">
                <a:solidFill>
                  <a:schemeClr val="bg1"/>
                </a:solidFill>
              </a:rPr>
              <a:t>Download the GPX file at </a:t>
            </a:r>
            <a:r>
              <a:rPr lang="en-US" sz="1800" dirty="0">
                <a:solidFill>
                  <a:schemeClr val="bg1"/>
                </a:solidFill>
                <a:hlinkClick r:id="rId2"/>
              </a:rPr>
              <a:t>geo.travisfew.com</a:t>
            </a:r>
            <a:r>
              <a:rPr lang="en-US" sz="1800" dirty="0">
                <a:solidFill>
                  <a:schemeClr val="bg1"/>
                </a:solidFill>
              </a:rPr>
              <a:t> </a:t>
            </a:r>
          </a:p>
          <a:p>
            <a:pPr lvl="1"/>
            <a:r>
              <a:rPr lang="en-US" sz="1800" dirty="0">
                <a:solidFill>
                  <a:schemeClr val="bg1"/>
                </a:solidFill>
              </a:rPr>
              <a:t>And follow the instructions on the next couple of slides</a:t>
            </a:r>
          </a:p>
          <a:p>
            <a:r>
              <a:rPr lang="en-US" sz="2200" dirty="0">
                <a:solidFill>
                  <a:schemeClr val="bg1"/>
                </a:solidFill>
              </a:rPr>
              <a:t>For option 2 come up and grab a GPS unit</a:t>
            </a:r>
          </a:p>
          <a:p>
            <a:r>
              <a:rPr lang="en-US" sz="2200" dirty="0">
                <a:solidFill>
                  <a:schemeClr val="bg1"/>
                </a:solidFill>
              </a:rPr>
              <a:t>We can also do a cache from Geocaching.com</a:t>
            </a:r>
          </a:p>
          <a:p>
            <a:pPr lvl="1"/>
            <a:r>
              <a:rPr lang="en-US" sz="1800" dirty="0">
                <a:solidFill>
                  <a:schemeClr val="bg1"/>
                </a:solidFill>
              </a:rPr>
              <a:t>If you have the app and an account use the map to look at the SIUE campus and find “Green!”</a:t>
            </a:r>
          </a:p>
          <a:p>
            <a:endParaRPr lang="en-US" sz="2200" dirty="0">
              <a:solidFill>
                <a:schemeClr val="bg1"/>
              </a:solidFill>
            </a:endParaRPr>
          </a:p>
          <a:p>
            <a:endParaRPr lang="en-US" sz="2200" dirty="0">
              <a:solidFill>
                <a:schemeClr val="bg1"/>
              </a:solidFill>
            </a:endParaRPr>
          </a:p>
        </p:txBody>
      </p:sp>
    </p:spTree>
    <p:extLst>
      <p:ext uri="{BB962C8B-B14F-4D97-AF65-F5344CB8AC3E}">
        <p14:creationId xmlns:p14="http://schemas.microsoft.com/office/powerpoint/2010/main" val="195141067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18439-5586-4AC1-AC4E-CFDE9E122A73}"/>
              </a:ext>
            </a:extLst>
          </p:cNvPr>
          <p:cNvPicPr>
            <a:picLocks noChangeAspect="1"/>
          </p:cNvPicPr>
          <p:nvPr/>
        </p:nvPicPr>
        <p:blipFill rotWithShape="1">
          <a:blip r:embed="rId2"/>
          <a:srcRect t="21825" b="1476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223982" y="3752850"/>
            <a:ext cx="7485413" cy="2452687"/>
          </a:xfrm>
        </p:spPr>
        <p:txBody>
          <a:bodyPr anchor="ctr">
            <a:normAutofit/>
          </a:bodyPr>
          <a:lstStyle/>
          <a:p>
            <a:r>
              <a:rPr lang="en-US" sz="1400"/>
              <a:t>Geocaching is a high-tech treasure hunting game played throughout the world by adventure seekers equipped with GPS devices. The basic idea is to locate hidden containers, called geocaches, outdoors and then share your experiences online. Geocaching is enjoyed by people from all age groups, with a strong sense of community and support for the environment.</a:t>
            </a:r>
          </a:p>
          <a:p>
            <a:r>
              <a:rPr lang="en-US" sz="1400"/>
              <a:t>Geocaching.com is the world’s largest location-based gaming portal. Started in September, 2000, by GPS enthusiast and web developer Jeremy Irish, the site now hosts more than 5 million geocachers, and more than 1.3 million active caches. Geocaching.com offers an array of features for both novice and avid geocachers. If someone is new to this worldwide activity, Geocaching.com will lead them through all the necessary steps for their first geocaching experience. The site provides an in-depth tutorial for getting started, as well as instructions on finding geocaches.</a:t>
            </a:r>
          </a:p>
        </p:txBody>
      </p:sp>
      <p:sp>
        <p:nvSpPr>
          <p:cNvPr id="2" name="Title 1"/>
          <p:cNvSpPr>
            <a:spLocks noGrp="1"/>
          </p:cNvSpPr>
          <p:nvPr>
            <p:ph type="title"/>
          </p:nvPr>
        </p:nvSpPr>
        <p:spPr>
          <a:xfrm>
            <a:off x="481013" y="3752849"/>
            <a:ext cx="3290887" cy="2452687"/>
          </a:xfrm>
        </p:spPr>
        <p:txBody>
          <a:bodyPr anchor="ctr">
            <a:normAutofit/>
          </a:bodyPr>
          <a:lstStyle/>
          <a:p>
            <a:r>
              <a:rPr lang="en-US" sz="3600"/>
              <a:t>What is Geocaching?</a:t>
            </a:r>
          </a:p>
        </p:txBody>
      </p:sp>
    </p:spTree>
    <p:extLst>
      <p:ext uri="{BB962C8B-B14F-4D97-AF65-F5344CB8AC3E}">
        <p14:creationId xmlns:p14="http://schemas.microsoft.com/office/powerpoint/2010/main" val="1102909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35CC-1971-49B5-8110-1D3E6FE56113}"/>
              </a:ext>
            </a:extLst>
          </p:cNvPr>
          <p:cNvSpPr>
            <a:spLocks noGrp="1"/>
          </p:cNvSpPr>
          <p:nvPr>
            <p:ph type="title"/>
          </p:nvPr>
        </p:nvSpPr>
        <p:spPr/>
        <p:txBody>
          <a:bodyPr/>
          <a:lstStyle/>
          <a:p>
            <a:r>
              <a:rPr lang="en-US"/>
              <a:t>iPhone Instructions</a:t>
            </a:r>
            <a:endParaRPr lang="en-US" dirty="0"/>
          </a:p>
        </p:txBody>
      </p:sp>
      <p:sp>
        <p:nvSpPr>
          <p:cNvPr id="3" name="Content Placeholder 2">
            <a:extLst>
              <a:ext uri="{FF2B5EF4-FFF2-40B4-BE49-F238E27FC236}">
                <a16:creationId xmlns:a16="http://schemas.microsoft.com/office/drawing/2014/main" id="{7E03E8AD-8FEF-4E69-8F05-76C6FA55E44C}"/>
              </a:ext>
            </a:extLst>
          </p:cNvPr>
          <p:cNvSpPr>
            <a:spLocks noGrp="1"/>
          </p:cNvSpPr>
          <p:nvPr>
            <p:ph idx="1"/>
          </p:nvPr>
        </p:nvSpPr>
        <p:spPr/>
        <p:txBody>
          <a:bodyPr/>
          <a:lstStyle/>
          <a:p>
            <a:r>
              <a:rPr lang="en-US" dirty="0"/>
              <a:t>Found </a:t>
            </a:r>
            <a:r>
              <a:rPr lang="en-US" dirty="0">
                <a:hlinkClick r:id="rId2"/>
              </a:rPr>
              <a:t>gpxiphone.travisfew.com</a:t>
            </a:r>
            <a:endParaRPr lang="en-US" dirty="0"/>
          </a:p>
        </p:txBody>
      </p:sp>
      <p:pic>
        <p:nvPicPr>
          <p:cNvPr id="4" name="Picture 3">
            <a:extLst>
              <a:ext uri="{FF2B5EF4-FFF2-40B4-BE49-F238E27FC236}">
                <a16:creationId xmlns:a16="http://schemas.microsoft.com/office/drawing/2014/main" id="{0240C0E0-5B06-49CD-A96A-4FC60B1EE61E}"/>
              </a:ext>
            </a:extLst>
          </p:cNvPr>
          <p:cNvPicPr>
            <a:picLocks noChangeAspect="1"/>
          </p:cNvPicPr>
          <p:nvPr/>
        </p:nvPicPr>
        <p:blipFill>
          <a:blip r:embed="rId3"/>
          <a:stretch>
            <a:fillRect/>
          </a:stretch>
        </p:blipFill>
        <p:spPr>
          <a:xfrm>
            <a:off x="1049528" y="2450460"/>
            <a:ext cx="5311600" cy="3726503"/>
          </a:xfrm>
          <a:prstGeom prst="rect">
            <a:avLst/>
          </a:prstGeom>
        </p:spPr>
      </p:pic>
      <p:pic>
        <p:nvPicPr>
          <p:cNvPr id="5" name="Picture 4">
            <a:extLst>
              <a:ext uri="{FF2B5EF4-FFF2-40B4-BE49-F238E27FC236}">
                <a16:creationId xmlns:a16="http://schemas.microsoft.com/office/drawing/2014/main" id="{376BB0BA-194D-4A97-A628-2886AE0BFE18}"/>
              </a:ext>
            </a:extLst>
          </p:cNvPr>
          <p:cNvPicPr>
            <a:picLocks noChangeAspect="1"/>
          </p:cNvPicPr>
          <p:nvPr/>
        </p:nvPicPr>
        <p:blipFill>
          <a:blip r:embed="rId4"/>
          <a:stretch>
            <a:fillRect/>
          </a:stretch>
        </p:blipFill>
        <p:spPr>
          <a:xfrm>
            <a:off x="7282150" y="152486"/>
            <a:ext cx="4656223" cy="6340389"/>
          </a:xfrm>
          <a:prstGeom prst="rect">
            <a:avLst/>
          </a:prstGeom>
        </p:spPr>
      </p:pic>
    </p:spTree>
    <p:extLst>
      <p:ext uri="{BB962C8B-B14F-4D97-AF65-F5344CB8AC3E}">
        <p14:creationId xmlns:p14="http://schemas.microsoft.com/office/powerpoint/2010/main" val="177948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B101-C43E-4CB2-AB98-DC0A366652BA}"/>
              </a:ext>
            </a:extLst>
          </p:cNvPr>
          <p:cNvSpPr>
            <a:spLocks noGrp="1"/>
          </p:cNvSpPr>
          <p:nvPr>
            <p:ph type="title"/>
          </p:nvPr>
        </p:nvSpPr>
        <p:spPr/>
        <p:txBody>
          <a:bodyPr/>
          <a:lstStyle/>
          <a:p>
            <a:r>
              <a:rPr lang="en-US" dirty="0"/>
              <a:t>Android Instructions</a:t>
            </a:r>
          </a:p>
        </p:txBody>
      </p:sp>
      <p:sp>
        <p:nvSpPr>
          <p:cNvPr id="3" name="Content Placeholder 2">
            <a:extLst>
              <a:ext uri="{FF2B5EF4-FFF2-40B4-BE49-F238E27FC236}">
                <a16:creationId xmlns:a16="http://schemas.microsoft.com/office/drawing/2014/main" id="{8DA1E992-8EF2-4045-A386-D55E2F2083DF}"/>
              </a:ext>
            </a:extLst>
          </p:cNvPr>
          <p:cNvSpPr>
            <a:spLocks noGrp="1"/>
          </p:cNvSpPr>
          <p:nvPr>
            <p:ph idx="1"/>
          </p:nvPr>
        </p:nvSpPr>
        <p:spPr/>
        <p:txBody>
          <a:bodyPr/>
          <a:lstStyle/>
          <a:p>
            <a:r>
              <a:rPr lang="en-US" dirty="0"/>
              <a:t>Found </a:t>
            </a:r>
            <a:r>
              <a:rPr lang="en-US" dirty="0">
                <a:hlinkClick r:id="rId2"/>
              </a:rPr>
              <a:t>gpxandroid.travisfew.com</a:t>
            </a:r>
            <a:endParaRPr lang="en-US" dirty="0"/>
          </a:p>
          <a:p>
            <a:pPr marL="0" indent="0">
              <a:buNone/>
            </a:pPr>
            <a:endParaRPr lang="en-US" dirty="0"/>
          </a:p>
        </p:txBody>
      </p:sp>
      <p:pic>
        <p:nvPicPr>
          <p:cNvPr id="4" name="Picture 3">
            <a:extLst>
              <a:ext uri="{FF2B5EF4-FFF2-40B4-BE49-F238E27FC236}">
                <a16:creationId xmlns:a16="http://schemas.microsoft.com/office/drawing/2014/main" id="{3E2C7839-B5CB-457B-AE6C-5B6578191416}"/>
              </a:ext>
            </a:extLst>
          </p:cNvPr>
          <p:cNvPicPr>
            <a:picLocks noChangeAspect="1"/>
          </p:cNvPicPr>
          <p:nvPr/>
        </p:nvPicPr>
        <p:blipFill>
          <a:blip r:embed="rId3"/>
          <a:stretch>
            <a:fillRect/>
          </a:stretch>
        </p:blipFill>
        <p:spPr>
          <a:xfrm>
            <a:off x="6930141" y="0"/>
            <a:ext cx="4153436" cy="6858000"/>
          </a:xfrm>
          <a:prstGeom prst="rect">
            <a:avLst/>
          </a:prstGeom>
        </p:spPr>
      </p:pic>
    </p:spTree>
    <p:extLst>
      <p:ext uri="{BB962C8B-B14F-4D97-AF65-F5344CB8AC3E}">
        <p14:creationId xmlns:p14="http://schemas.microsoft.com/office/powerpoint/2010/main" val="315765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83F4-B91A-4C4F-BCCD-7DB166713374}"/>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632A00FA-12DA-4259-8C1B-F3910D0B63D3}"/>
              </a:ext>
            </a:extLst>
          </p:cNvPr>
          <p:cNvSpPr>
            <a:spLocks noGrp="1"/>
          </p:cNvSpPr>
          <p:nvPr>
            <p:ph idx="1"/>
          </p:nvPr>
        </p:nvSpPr>
        <p:spPr/>
        <p:txBody>
          <a:bodyPr/>
          <a:lstStyle/>
          <a:p>
            <a:r>
              <a:rPr lang="en-US" dirty="0"/>
              <a:t>Questions email me at tfew@toofew.net</a:t>
            </a:r>
          </a:p>
          <a:p>
            <a:r>
              <a:rPr lang="en-US" dirty="0">
                <a:hlinkClick r:id="rId2"/>
              </a:rPr>
              <a:t>www.geocaching.com</a:t>
            </a:r>
            <a:endParaRPr lang="en-US" dirty="0"/>
          </a:p>
          <a:p>
            <a:r>
              <a:rPr lang="en-US" dirty="0"/>
              <a:t>GPX creating </a:t>
            </a:r>
            <a:r>
              <a:rPr lang="en-US" dirty="0">
                <a:hlinkClick r:id="rId3"/>
              </a:rPr>
              <a:t>http://www.gcgpx.cz/?lang=en</a:t>
            </a:r>
            <a:r>
              <a:rPr lang="en-US" dirty="0"/>
              <a:t> </a:t>
            </a:r>
          </a:p>
          <a:p>
            <a:r>
              <a:rPr lang="en-US" dirty="0"/>
              <a:t>GPX importing</a:t>
            </a:r>
          </a:p>
          <a:p>
            <a:pPr lvl="1"/>
            <a:r>
              <a:rPr lang="en-US" dirty="0"/>
              <a:t>iPhone instructions found </a:t>
            </a:r>
            <a:r>
              <a:rPr lang="en-US" dirty="0">
                <a:hlinkClick r:id="rId4"/>
              </a:rPr>
              <a:t>Here</a:t>
            </a:r>
            <a:endParaRPr lang="en-US" dirty="0"/>
          </a:p>
          <a:p>
            <a:pPr lvl="1"/>
            <a:r>
              <a:rPr lang="en-US" dirty="0"/>
              <a:t>Android instructions found </a:t>
            </a:r>
            <a:r>
              <a:rPr lang="en-US" dirty="0">
                <a:hlinkClick r:id="rId5"/>
              </a:rPr>
              <a:t>Here</a:t>
            </a:r>
            <a:endParaRPr lang="en-US" dirty="0"/>
          </a:p>
          <a:p>
            <a:r>
              <a:rPr lang="en-US" dirty="0"/>
              <a:t>Cache to Eagle </a:t>
            </a:r>
            <a:r>
              <a:rPr lang="en-US" dirty="0">
                <a:solidFill>
                  <a:schemeClr val="bg1"/>
                </a:solidFill>
                <a:hlinkClick r:id="rId6"/>
              </a:rPr>
              <a:t>http://www.scoutingnews.org/cache-to-eagle/</a:t>
            </a:r>
            <a:endParaRPr lang="en-US" dirty="0">
              <a:solidFill>
                <a:schemeClr val="bg1"/>
              </a:solidFill>
            </a:endParaRPr>
          </a:p>
          <a:p>
            <a:endParaRPr lang="en-US" dirty="0"/>
          </a:p>
        </p:txBody>
      </p:sp>
    </p:spTree>
    <p:extLst>
      <p:ext uri="{BB962C8B-B14F-4D97-AF65-F5344CB8AC3E}">
        <p14:creationId xmlns:p14="http://schemas.microsoft.com/office/powerpoint/2010/main" val="370095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50242" y="632990"/>
            <a:ext cx="4062643" cy="1043409"/>
          </a:xfrm>
        </p:spPr>
        <p:txBody>
          <a:bodyPr>
            <a:normAutofit/>
          </a:bodyPr>
          <a:lstStyle/>
          <a:p>
            <a:r>
              <a:rPr lang="en-US" sz="3600"/>
              <a:t>What is GPS?</a:t>
            </a:r>
          </a:p>
        </p:txBody>
      </p:sp>
      <p:sp>
        <p:nvSpPr>
          <p:cNvPr id="3" name="Content Placeholder 2"/>
          <p:cNvSpPr>
            <a:spLocks noGrp="1"/>
          </p:cNvSpPr>
          <p:nvPr>
            <p:ph idx="1"/>
          </p:nvPr>
        </p:nvSpPr>
        <p:spPr>
          <a:xfrm>
            <a:off x="518474" y="1774372"/>
            <a:ext cx="4064409" cy="2754086"/>
          </a:xfrm>
        </p:spPr>
        <p:txBody>
          <a:bodyPr anchor="t">
            <a:normAutofit/>
          </a:bodyPr>
          <a:lstStyle/>
          <a:p>
            <a:pPr lvl="0"/>
            <a:r>
              <a:rPr lang="en-US" sz="1500"/>
              <a:t>A navigational system of 24 satellites and multiple ground stations.  At least 3 satellites needed to get an accurate location.  The more the better.  4 needed for altitude.</a:t>
            </a:r>
          </a:p>
          <a:p>
            <a:pPr lvl="0"/>
            <a:r>
              <a:rPr lang="en-US" sz="1500"/>
              <a:t>You need a receiver to use the system.  </a:t>
            </a:r>
          </a:p>
          <a:p>
            <a:pPr lvl="1"/>
            <a:r>
              <a:rPr lang="en-US" sz="1500"/>
              <a:t>Smart Phone – almost everyone has one </a:t>
            </a:r>
          </a:p>
          <a:p>
            <a:pPr lvl="1"/>
            <a:r>
              <a:rPr lang="en-US" sz="1500"/>
              <a:t>Good ones can be had for under a $100</a:t>
            </a:r>
          </a:p>
          <a:p>
            <a:pPr lvl="1"/>
            <a:r>
              <a:rPr lang="en-US" sz="1500"/>
              <a:t>Your car GPS might even work</a:t>
            </a:r>
          </a:p>
          <a:p>
            <a:endParaRPr lang="en-US" sz="15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885" y="2394290"/>
            <a:ext cx="7265253" cy="4268335"/>
          </a:xfrm>
          <a:prstGeom prst="rect">
            <a:avLst/>
          </a:prstGeom>
        </p:spPr>
      </p:pic>
    </p:spTree>
    <p:extLst>
      <p:ext uri="{BB962C8B-B14F-4D97-AF65-F5344CB8AC3E}">
        <p14:creationId xmlns:p14="http://schemas.microsoft.com/office/powerpoint/2010/main" val="424889900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52" y="535790"/>
            <a:ext cx="2596212" cy="25962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455" y="891571"/>
            <a:ext cx="2613376" cy="18846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987" y="539304"/>
            <a:ext cx="2589181" cy="25891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1731" y="457200"/>
            <a:ext cx="1568843" cy="275338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586" y="3429000"/>
            <a:ext cx="4256113" cy="2926078"/>
          </a:xfrm>
          <a:prstGeom prst="rect">
            <a:avLst/>
          </a:prstGeom>
        </p:spPr>
      </p:pic>
      <p:sp>
        <p:nvSpPr>
          <p:cNvPr id="15" name="Rectangle 14">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65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91653" y="3799272"/>
            <a:ext cx="5193748" cy="637124"/>
          </a:xfrm>
        </p:spPr>
        <p:txBody>
          <a:bodyPr>
            <a:normAutofit fontScale="90000"/>
          </a:bodyPr>
          <a:lstStyle/>
          <a:p>
            <a:r>
              <a:rPr lang="en-US" sz="3000" dirty="0">
                <a:solidFill>
                  <a:srgbClr val="FFFFFF"/>
                </a:solidFill>
              </a:rPr>
              <a:t>What is needed to go Geocaching?</a:t>
            </a:r>
          </a:p>
        </p:txBody>
      </p:sp>
      <p:sp>
        <p:nvSpPr>
          <p:cNvPr id="3" name="Content Placeholder 2"/>
          <p:cNvSpPr>
            <a:spLocks noGrp="1"/>
          </p:cNvSpPr>
          <p:nvPr>
            <p:ph idx="1"/>
          </p:nvPr>
        </p:nvSpPr>
        <p:spPr>
          <a:xfrm>
            <a:off x="6479648" y="4510585"/>
            <a:ext cx="5366610" cy="1758732"/>
          </a:xfrm>
        </p:spPr>
        <p:txBody>
          <a:bodyPr>
            <a:normAutofit/>
          </a:bodyPr>
          <a:lstStyle/>
          <a:p>
            <a:r>
              <a:rPr lang="en-US" sz="1800" dirty="0">
                <a:solidFill>
                  <a:srgbClr val="FFFFFF"/>
                </a:solidFill>
              </a:rPr>
              <a:t>Cub or Scouts BSA Essentials</a:t>
            </a:r>
          </a:p>
          <a:p>
            <a:r>
              <a:rPr lang="en-US" sz="1800" dirty="0">
                <a:solidFill>
                  <a:srgbClr val="FFFFFF"/>
                </a:solidFill>
              </a:rPr>
              <a:t>GPS Receiver (Dedicated unit or phone)</a:t>
            </a:r>
          </a:p>
          <a:p>
            <a:r>
              <a:rPr lang="en-US" sz="1800" dirty="0">
                <a:solidFill>
                  <a:srgbClr val="FFFFFF"/>
                </a:solidFill>
              </a:rPr>
              <a:t>Writing Utensil</a:t>
            </a:r>
          </a:p>
          <a:p>
            <a:r>
              <a:rPr lang="en-US" sz="1800" dirty="0">
                <a:solidFill>
                  <a:srgbClr val="FFFFFF"/>
                </a:solidFill>
              </a:rPr>
              <a:t>Trinkets</a:t>
            </a:r>
          </a:p>
          <a:p>
            <a:endParaRPr lang="en-US" sz="1800" dirty="0">
              <a:solidFill>
                <a:srgbClr val="FFFFFF"/>
              </a:solidFill>
            </a:endParaRPr>
          </a:p>
          <a:p>
            <a:endParaRPr lang="en-US" sz="1800" dirty="0">
              <a:solidFill>
                <a:srgbClr val="FFFFFF"/>
              </a:solidFill>
            </a:endParaRPr>
          </a:p>
        </p:txBody>
      </p:sp>
    </p:spTree>
    <p:extLst>
      <p:ext uri="{BB962C8B-B14F-4D97-AF65-F5344CB8AC3E}">
        <p14:creationId xmlns:p14="http://schemas.microsoft.com/office/powerpoint/2010/main" val="301163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098" y="1396289"/>
            <a:ext cx="4624342" cy="1325563"/>
          </a:xfrm>
        </p:spPr>
        <p:txBody>
          <a:bodyPr>
            <a:normAutofit/>
          </a:bodyPr>
          <a:lstStyle/>
          <a:p>
            <a:r>
              <a:rPr lang="en-US" dirty="0"/>
              <a:t>What is a Cache?</a:t>
            </a:r>
          </a:p>
        </p:txBody>
      </p:sp>
      <p:sp>
        <p:nvSpPr>
          <p:cNvPr id="12" name="Oval 11">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351" r="13652"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p:cNvSpPr>
            <a:spLocks noGrp="1"/>
          </p:cNvSpPr>
          <p:nvPr>
            <p:ph idx="1"/>
          </p:nvPr>
        </p:nvSpPr>
        <p:spPr>
          <a:xfrm>
            <a:off x="805543" y="2871982"/>
            <a:ext cx="4558309" cy="3181684"/>
          </a:xfrm>
        </p:spPr>
        <p:txBody>
          <a:bodyPr anchor="t">
            <a:normAutofit/>
          </a:bodyPr>
          <a:lstStyle/>
          <a:p>
            <a:r>
              <a:rPr lang="en-US" sz="1800" dirty="0"/>
              <a:t>Traditional Geocache.  These geocaches will be a container at the given coordinates. They size may vary, but at minimum, all of these geocaches will have a logbook. Larger containers may contain items for trade and trackable.</a:t>
            </a:r>
          </a:p>
          <a:p>
            <a:endParaRPr lang="en-US" sz="1800" dirty="0"/>
          </a:p>
        </p:txBody>
      </p:sp>
      <p:sp>
        <p:nvSpPr>
          <p:cNvPr id="14" name="Freeform: Shape 13">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 b="5190"/>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8" name="Freeform: Shape 1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697" r="5136"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45587351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29BF7-E41D-4E93-A963-B0BCB75BAB87}"/>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dirty="0"/>
              <a:t>Types of Geocaching.com Caches</a:t>
            </a:r>
          </a:p>
        </p:txBody>
      </p:sp>
      <p:pic>
        <p:nvPicPr>
          <p:cNvPr id="5" name="Content Placeholder 4" descr="Graphical user interface, text, application&#10;&#10;Description automatically generated">
            <a:extLst>
              <a:ext uri="{FF2B5EF4-FFF2-40B4-BE49-F238E27FC236}">
                <a16:creationId xmlns:a16="http://schemas.microsoft.com/office/drawing/2014/main" id="{8526C2CB-A714-42F8-8E17-8033785FB2E2}"/>
              </a:ext>
            </a:extLst>
          </p:cNvPr>
          <p:cNvPicPr>
            <a:picLocks noGrp="1" noChangeAspect="1"/>
          </p:cNvPicPr>
          <p:nvPr>
            <p:ph idx="1"/>
          </p:nvPr>
        </p:nvPicPr>
        <p:blipFill rotWithShape="1">
          <a:blip r:embed="rId2"/>
          <a:srcRect t="4334" r="-1" b="7928"/>
          <a:stretch/>
        </p:blipFill>
        <p:spPr>
          <a:xfrm>
            <a:off x="838200" y="1845426"/>
            <a:ext cx="10512547" cy="4450303"/>
          </a:xfrm>
          <a:prstGeom prst="rect">
            <a:avLst/>
          </a:prstGeom>
        </p:spPr>
      </p:pic>
    </p:spTree>
    <p:extLst>
      <p:ext uri="{BB962C8B-B14F-4D97-AF65-F5344CB8AC3E}">
        <p14:creationId xmlns:p14="http://schemas.microsoft.com/office/powerpoint/2010/main" val="1389620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3BAA-7708-4A68-9575-244D2AD11AD4}"/>
              </a:ext>
            </a:extLst>
          </p:cNvPr>
          <p:cNvSpPr>
            <a:spLocks noGrp="1"/>
          </p:cNvSpPr>
          <p:nvPr>
            <p:ph type="title"/>
          </p:nvPr>
        </p:nvSpPr>
        <p:spPr/>
        <p:txBody>
          <a:bodyPr/>
          <a:lstStyle/>
          <a:p>
            <a:r>
              <a:rPr kumimoji="0" lang="en-US" sz="5200" b="0" i="0" u="none" strike="noStrike" kern="1200" cap="none" spc="0" normalizeH="0" baseline="0" noProof="0" dirty="0">
                <a:ln>
                  <a:noFill/>
                </a:ln>
                <a:solidFill>
                  <a:prstClr val="black"/>
                </a:solidFill>
                <a:effectLst/>
                <a:uLnTx/>
                <a:uFillTx/>
                <a:latin typeface="Calibri Light" panose="020F0302020204030204"/>
                <a:ea typeface="+mj-ea"/>
                <a:cs typeface="+mj-cs"/>
              </a:rPr>
              <a:t>Types of Geocaching.com Caches</a:t>
            </a:r>
            <a:endParaRPr lang="en-US" dirty="0"/>
          </a:p>
        </p:txBody>
      </p:sp>
      <p:pic>
        <p:nvPicPr>
          <p:cNvPr id="5" name="Content Placeholder 4">
            <a:extLst>
              <a:ext uri="{FF2B5EF4-FFF2-40B4-BE49-F238E27FC236}">
                <a16:creationId xmlns:a16="http://schemas.microsoft.com/office/drawing/2014/main" id="{E2759D9D-0C95-426A-86D9-244DAFE1122F}"/>
              </a:ext>
            </a:extLst>
          </p:cNvPr>
          <p:cNvPicPr>
            <a:picLocks noGrp="1" noChangeAspect="1"/>
          </p:cNvPicPr>
          <p:nvPr>
            <p:ph idx="1"/>
          </p:nvPr>
        </p:nvPicPr>
        <p:blipFill>
          <a:blip r:embed="rId2"/>
          <a:stretch>
            <a:fillRect/>
          </a:stretch>
        </p:blipFill>
        <p:spPr>
          <a:xfrm>
            <a:off x="2438248" y="1825625"/>
            <a:ext cx="7315504" cy="4351338"/>
          </a:xfrm>
        </p:spPr>
      </p:pic>
    </p:spTree>
    <p:extLst>
      <p:ext uri="{BB962C8B-B14F-4D97-AF65-F5344CB8AC3E}">
        <p14:creationId xmlns:p14="http://schemas.microsoft.com/office/powerpoint/2010/main" val="380496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3FA4-7059-41DC-BC85-22B7D0791CB8}"/>
              </a:ext>
            </a:extLst>
          </p:cNvPr>
          <p:cNvSpPr>
            <a:spLocks noGrp="1"/>
          </p:cNvSpPr>
          <p:nvPr>
            <p:ph type="title"/>
          </p:nvPr>
        </p:nvSpPr>
        <p:spPr/>
        <p:txBody>
          <a:bodyPr/>
          <a:lstStyle/>
          <a:p>
            <a:r>
              <a:rPr kumimoji="0" lang="en-US" sz="5200" b="0" i="0" u="none" strike="noStrike" kern="1200" cap="none" spc="0" normalizeH="0" baseline="0" noProof="0" dirty="0">
                <a:ln>
                  <a:noFill/>
                </a:ln>
                <a:solidFill>
                  <a:prstClr val="black"/>
                </a:solidFill>
                <a:effectLst/>
                <a:uLnTx/>
                <a:uFillTx/>
                <a:latin typeface="Calibri Light" panose="020F0302020204030204"/>
                <a:ea typeface="+mj-ea"/>
                <a:cs typeface="+mj-cs"/>
              </a:rPr>
              <a:t>Types of Geocaching.com Caches</a:t>
            </a:r>
            <a:endParaRPr lang="en-US" dirty="0"/>
          </a:p>
        </p:txBody>
      </p:sp>
      <p:pic>
        <p:nvPicPr>
          <p:cNvPr id="5" name="Content Placeholder 4">
            <a:extLst>
              <a:ext uri="{FF2B5EF4-FFF2-40B4-BE49-F238E27FC236}">
                <a16:creationId xmlns:a16="http://schemas.microsoft.com/office/drawing/2014/main" id="{F6B109B1-5CE3-4454-A5D7-6158B5A9EECA}"/>
              </a:ext>
            </a:extLst>
          </p:cNvPr>
          <p:cNvPicPr>
            <a:picLocks noGrp="1" noChangeAspect="1"/>
          </p:cNvPicPr>
          <p:nvPr>
            <p:ph idx="1"/>
          </p:nvPr>
        </p:nvPicPr>
        <p:blipFill>
          <a:blip r:embed="rId2"/>
          <a:stretch>
            <a:fillRect/>
          </a:stretch>
        </p:blipFill>
        <p:spPr>
          <a:xfrm>
            <a:off x="2266618" y="1920853"/>
            <a:ext cx="7658764" cy="4160881"/>
          </a:xfrm>
        </p:spPr>
      </p:pic>
    </p:spTree>
    <p:extLst>
      <p:ext uri="{BB962C8B-B14F-4D97-AF65-F5344CB8AC3E}">
        <p14:creationId xmlns:p14="http://schemas.microsoft.com/office/powerpoint/2010/main" val="381143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3" y="1445494"/>
            <a:ext cx="3616856" cy="4376572"/>
          </a:xfrm>
        </p:spPr>
        <p:txBody>
          <a:bodyPr anchor="ctr">
            <a:normAutofit/>
          </a:bodyPr>
          <a:lstStyle/>
          <a:p>
            <a:r>
              <a:rPr lang="en-US" sz="4800"/>
              <a:t>Geocaching with Scouts</a:t>
            </a:r>
            <a:endParaRPr lang="en-US" sz="4800" dirty="0"/>
          </a:p>
        </p:txBody>
      </p:sp>
      <p:sp>
        <p:nvSpPr>
          <p:cNvPr id="22" name="Freeform: Shape 14">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6">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a:spLocks noGrp="1"/>
          </p:cNvSpPr>
          <p:nvPr>
            <p:ph idx="1"/>
          </p:nvPr>
        </p:nvSpPr>
        <p:spPr>
          <a:xfrm>
            <a:off x="6096000" y="1399032"/>
            <a:ext cx="5501834" cy="4471416"/>
          </a:xfrm>
        </p:spPr>
        <p:txBody>
          <a:bodyPr anchor="ctr">
            <a:normAutofit/>
          </a:bodyPr>
          <a:lstStyle/>
          <a:p>
            <a:r>
              <a:rPr lang="en-US" sz="1700" dirty="0"/>
              <a:t>Traditional logged caches found on the geocaching.com site</a:t>
            </a:r>
          </a:p>
          <a:p>
            <a:pPr lvl="2"/>
            <a:r>
              <a:rPr lang="en-US" sz="1700" dirty="0"/>
              <a:t>Lots of local parks have caches in them</a:t>
            </a:r>
          </a:p>
          <a:p>
            <a:pPr lvl="2"/>
            <a:r>
              <a:rPr lang="en-US" sz="1700" dirty="0"/>
              <a:t>Some Scout Camps have one near or on them</a:t>
            </a:r>
          </a:p>
          <a:p>
            <a:pPr marL="914400" lvl="2" indent="0">
              <a:buNone/>
            </a:pPr>
            <a:endParaRPr lang="en-US" sz="1700" dirty="0"/>
          </a:p>
          <a:p>
            <a:r>
              <a:rPr lang="en-US" sz="1700" dirty="0"/>
              <a:t>Hiding a Logged Cache </a:t>
            </a:r>
          </a:p>
          <a:p>
            <a:pPr lvl="2"/>
            <a:r>
              <a:rPr lang="en-US" sz="1700" dirty="0"/>
              <a:t>Must follow the rules and commit to maintaining the cache</a:t>
            </a:r>
          </a:p>
          <a:p>
            <a:pPr lvl="2"/>
            <a:r>
              <a:rPr lang="en-US" sz="1700" dirty="0"/>
              <a:t>Detailed instructions are on geocaching.com</a:t>
            </a:r>
          </a:p>
          <a:p>
            <a:pPr marL="914400" lvl="2" indent="0">
              <a:buNone/>
            </a:pPr>
            <a:endParaRPr lang="en-US" sz="1700" dirty="0"/>
          </a:p>
          <a:p>
            <a:r>
              <a:rPr lang="en-US" sz="1700" dirty="0"/>
              <a:t>Making your own for the Scouts to find</a:t>
            </a:r>
          </a:p>
          <a:p>
            <a:endParaRPr lang="en-US" sz="1700" dirty="0"/>
          </a:p>
        </p:txBody>
      </p:sp>
    </p:spTree>
    <p:extLst>
      <p:ext uri="{BB962C8B-B14F-4D97-AF65-F5344CB8AC3E}">
        <p14:creationId xmlns:p14="http://schemas.microsoft.com/office/powerpoint/2010/main" val="199086358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1018</Words>
  <Application>Microsoft Office PowerPoint</Application>
  <PresentationFormat>Widescreen</PresentationFormat>
  <Paragraphs>109</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Geocaching with Scouts</vt:lpstr>
      <vt:lpstr>What is Geocaching?</vt:lpstr>
      <vt:lpstr>What is GPS?</vt:lpstr>
      <vt:lpstr>What is needed to go Geocaching?</vt:lpstr>
      <vt:lpstr>What is a Cache?</vt:lpstr>
      <vt:lpstr>Types of Geocaching.com Caches</vt:lpstr>
      <vt:lpstr>Types of Geocaching.com Caches</vt:lpstr>
      <vt:lpstr>Types of Geocaching.com Caches</vt:lpstr>
      <vt:lpstr>Geocaching with Scouts</vt:lpstr>
      <vt:lpstr>Traditional Caching</vt:lpstr>
      <vt:lpstr>Cache to Eagle program</vt:lpstr>
      <vt:lpstr>Hiding your own private Caches</vt:lpstr>
      <vt:lpstr>Considerations/Setup </vt:lpstr>
      <vt:lpstr>What tech is needed?</vt:lpstr>
      <vt:lpstr>Option 1</vt:lpstr>
      <vt:lpstr>To Make a GPX File</vt:lpstr>
      <vt:lpstr>Next</vt:lpstr>
      <vt:lpstr>Option 2</vt:lpstr>
      <vt:lpstr>Time to try it out</vt:lpstr>
      <vt:lpstr>iPhone Instructions</vt:lpstr>
      <vt:lpstr>Android Instructions</vt:lpstr>
      <vt:lpstr>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Geocaching with Scouts</dc:title>
  <dc:creator>Travis Few</dc:creator>
  <cp:lastModifiedBy>Travis Few</cp:lastModifiedBy>
  <cp:revision>2</cp:revision>
  <dcterms:created xsi:type="dcterms:W3CDTF">2021-01-31T05:56:18Z</dcterms:created>
  <dcterms:modified xsi:type="dcterms:W3CDTF">2021-01-31T15:47:40Z</dcterms:modified>
</cp:coreProperties>
</file>