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36" r:id="rId2"/>
  </p:sldMasterIdLst>
  <p:sldIdLst>
    <p:sldId id="256" r:id="rId3"/>
    <p:sldId id="257" r:id="rId4"/>
    <p:sldId id="262" r:id="rId5"/>
    <p:sldId id="263" r:id="rId6"/>
    <p:sldId id="267" r:id="rId7"/>
    <p:sldId id="307" r:id="rId8"/>
    <p:sldId id="310" r:id="rId9"/>
    <p:sldId id="302" r:id="rId10"/>
    <p:sldId id="266" r:id="rId11"/>
    <p:sldId id="311" r:id="rId12"/>
    <p:sldId id="268" r:id="rId13"/>
    <p:sldId id="303" r:id="rId14"/>
    <p:sldId id="269" r:id="rId15"/>
    <p:sldId id="270" r:id="rId16"/>
    <p:sldId id="271" r:id="rId17"/>
    <p:sldId id="304" r:id="rId18"/>
    <p:sldId id="306" r:id="rId19"/>
    <p:sldId id="316" r:id="rId20"/>
    <p:sldId id="305" r:id="rId21"/>
    <p:sldId id="312" r:id="rId22"/>
    <p:sldId id="313" r:id="rId23"/>
    <p:sldId id="314" r:id="rId24"/>
    <p:sldId id="259" r:id="rId25"/>
    <p:sldId id="308" r:id="rId26"/>
    <p:sldId id="315" r:id="rId27"/>
    <p:sldId id="309" r:id="rId28"/>
    <p:sldId id="317" r:id="rId29"/>
    <p:sldId id="318" r:id="rId30"/>
    <p:sldId id="319" r:id="rId31"/>
    <p:sldId id="273" r:id="rId32"/>
    <p:sldId id="274" r:id="rId33"/>
    <p:sldId id="275" r:id="rId34"/>
    <p:sldId id="276" r:id="rId35"/>
    <p:sldId id="278" r:id="rId36"/>
    <p:sldId id="279" r:id="rId37"/>
    <p:sldId id="280" r:id="rId38"/>
    <p:sldId id="281" r:id="rId39"/>
    <p:sldId id="285" r:id="rId40"/>
    <p:sldId id="286" r:id="rId41"/>
    <p:sldId id="288" r:id="rId42"/>
    <p:sldId id="28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2" d="100"/>
          <a:sy n="82" d="100"/>
        </p:scale>
        <p:origin x="77"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8171BE0-B696-4A79-AA14-4AA7CB0EE446}" type="slidenum">
              <a:rPr lang="en-US" smtClean="0"/>
              <a:t>‹#›</a:t>
            </a:fld>
            <a:endParaRPr lang="en-US"/>
          </a:p>
        </p:txBody>
      </p:sp>
    </p:spTree>
    <p:extLst>
      <p:ext uri="{BB962C8B-B14F-4D97-AF65-F5344CB8AC3E}">
        <p14:creationId xmlns:p14="http://schemas.microsoft.com/office/powerpoint/2010/main" val="151479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158217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2222806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8171BE0-B696-4A79-AA14-4AA7CB0EE446}"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1953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925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7154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2C7932-AC90-4780-85AB-4F9932D7B1F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467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2C7932-AC90-4780-85AB-4F9932D7B1F0}"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71BE0-B696-4A79-AA14-4AA7CB0EE446}"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311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2C7932-AC90-4780-85AB-4F9932D7B1F0}"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71BE0-B696-4A79-AA14-4AA7CB0EE446}"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397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7932-AC90-4780-85AB-4F9932D7B1F0}"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35195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2C7932-AC90-4780-85AB-4F9932D7B1F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944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1391438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F2C7932-AC90-4780-85AB-4F9932D7B1F0}" type="datetimeFigureOut">
              <a:rPr lang="en-US" smtClean="0"/>
              <a:t>1/28/2021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350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710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71BE0-B696-4A79-AA14-4AA7CB0EE446}"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508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2C7932-AC90-4780-85AB-4F9932D7B1F0}" type="datetimeFigureOut">
              <a:rPr lang="en-US" smtClean="0"/>
              <a:t>1/28/2021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8171BE0-B696-4A79-AA14-4AA7CB0EE446}" type="slidenum">
              <a:rPr lang="en-US" smtClean="0"/>
              <a:t>‹#›</a:t>
            </a:fld>
            <a:endParaRPr lang="en-US"/>
          </a:p>
        </p:txBody>
      </p:sp>
    </p:spTree>
    <p:extLst>
      <p:ext uri="{BB962C8B-B14F-4D97-AF65-F5344CB8AC3E}">
        <p14:creationId xmlns:p14="http://schemas.microsoft.com/office/powerpoint/2010/main" val="50222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2C7932-AC90-4780-85AB-4F9932D7B1F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45898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2C7932-AC90-4780-85AB-4F9932D7B1F0}"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35461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2C7932-AC90-4780-85AB-4F9932D7B1F0}"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382191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7932-AC90-4780-85AB-4F9932D7B1F0}"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34005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2C7932-AC90-4780-85AB-4F9932D7B1F0}"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1548082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2C7932-AC90-4780-85AB-4F9932D7B1F0}" type="datetimeFigureOut">
              <a:rPr lang="en-US" smtClean="0"/>
              <a:t>1/28/2021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8171BE0-B696-4A79-AA14-4AA7CB0EE446}" type="slidenum">
              <a:rPr lang="en-US" smtClean="0"/>
              <a:t>‹#›</a:t>
            </a:fld>
            <a:endParaRPr lang="en-US"/>
          </a:p>
        </p:txBody>
      </p:sp>
    </p:spTree>
    <p:extLst>
      <p:ext uri="{BB962C8B-B14F-4D97-AF65-F5344CB8AC3E}">
        <p14:creationId xmlns:p14="http://schemas.microsoft.com/office/powerpoint/2010/main" val="2080628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F2C7932-AC90-4780-85AB-4F9932D7B1F0}" type="datetimeFigureOut">
              <a:rPr lang="en-US" smtClean="0"/>
              <a:t>1/28/2021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8171BE0-B696-4A79-AA14-4AA7CB0EE446}" type="slidenum">
              <a:rPr lang="en-US" smtClean="0"/>
              <a:t>‹#›</a:t>
            </a:fld>
            <a:endParaRPr lang="en-US"/>
          </a:p>
        </p:txBody>
      </p:sp>
    </p:spTree>
    <p:extLst>
      <p:ext uri="{BB962C8B-B14F-4D97-AF65-F5344CB8AC3E}">
        <p14:creationId xmlns:p14="http://schemas.microsoft.com/office/powerpoint/2010/main" val="309134628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F2C7932-AC90-4780-85AB-4F9932D7B1F0}" type="datetimeFigureOut">
              <a:rPr lang="en-US" smtClean="0"/>
              <a:t>1/28/2021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171BE0-B696-4A79-AA14-4AA7CB0EE446}"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8914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E44ED4-840D-469E-A79A-1F3F7F5D14ED}"/>
              </a:ext>
            </a:extLst>
          </p:cNvPr>
          <p:cNvPicPr>
            <a:picLocks noChangeAspect="1"/>
          </p:cNvPicPr>
          <p:nvPr/>
        </p:nvPicPr>
        <p:blipFill rotWithShape="1">
          <a:blip r:embed="rId2"/>
          <a:srcRect b="15730"/>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51560" y="1432223"/>
            <a:ext cx="9966960" cy="3035808"/>
          </a:xfrm>
        </p:spPr>
        <p:txBody>
          <a:bodyPr anchor="b">
            <a:normAutofit/>
          </a:bodyPr>
          <a:lstStyle/>
          <a:p>
            <a:r>
              <a:rPr lang="en-US">
                <a:solidFill>
                  <a:srgbClr val="FFFFFF"/>
                </a:solidFill>
              </a:rPr>
              <a:t>Map and Compass</a:t>
            </a:r>
          </a:p>
        </p:txBody>
      </p:sp>
      <p:sp>
        <p:nvSpPr>
          <p:cNvPr id="3" name="Subtitle 2"/>
          <p:cNvSpPr>
            <a:spLocks noGrp="1"/>
          </p:cNvSpPr>
          <p:nvPr>
            <p:ph type="subTitle" idx="1"/>
          </p:nvPr>
        </p:nvSpPr>
        <p:spPr>
          <a:xfrm>
            <a:off x="1069848" y="4389120"/>
            <a:ext cx="7891272" cy="1069848"/>
          </a:xfrm>
        </p:spPr>
        <p:txBody>
          <a:bodyPr>
            <a:normAutofit fontScale="92500" lnSpcReduction="20000"/>
          </a:bodyPr>
          <a:lstStyle/>
          <a:p>
            <a:r>
              <a:rPr lang="en-US" dirty="0">
                <a:solidFill>
                  <a:srgbClr val="FFFFFF"/>
                </a:solidFill>
              </a:rPr>
              <a:t>Travis Few</a:t>
            </a:r>
          </a:p>
          <a:p>
            <a:r>
              <a:rPr lang="en-US" dirty="0">
                <a:solidFill>
                  <a:srgbClr val="FFFFFF"/>
                </a:solidFill>
              </a:rPr>
              <a:t>Scoutmaster Troop 5, Scott AFB</a:t>
            </a:r>
          </a:p>
          <a:p>
            <a:r>
              <a:rPr lang="en-US" dirty="0">
                <a:solidFill>
                  <a:srgbClr val="FFFFFF"/>
                </a:solidFill>
              </a:rPr>
              <a:t>Assistant Cubmaster Pack 21, Scott AFB</a:t>
            </a:r>
          </a:p>
        </p:txBody>
      </p:sp>
    </p:spTree>
    <p:extLst>
      <p:ext uri="{BB962C8B-B14F-4D97-AF65-F5344CB8AC3E}">
        <p14:creationId xmlns:p14="http://schemas.microsoft.com/office/powerpoint/2010/main" val="2061006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232601"/>
            <a:ext cx="10058400" cy="1609344"/>
          </a:xfrm>
        </p:spPr>
        <p:txBody>
          <a:bodyPr/>
          <a:lstStyle/>
          <a:p>
            <a:endParaRPr lang="en-US" dirty="0"/>
          </a:p>
        </p:txBody>
      </p:sp>
      <p:pic>
        <p:nvPicPr>
          <p:cNvPr id="1026" name="Picture 2" descr="Terrain features on a Peruvian mountain 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111" y="93829"/>
            <a:ext cx="5181727" cy="2000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dge featured on 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11" y="2402586"/>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ley featured on a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036" y="3746754"/>
            <a:ext cx="6345206" cy="3026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ddle featured on a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153" y="2295247"/>
            <a:ext cx="3170360" cy="452908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https://www.itstactical.com/wp-content/uploads/2010/10/saddle-300x231.png"/>
          <p:cNvSpPr>
            <a:spLocks noChangeAspect="1" noChangeArrowheads="1"/>
          </p:cNvSpPr>
          <p:nvPr/>
        </p:nvSpPr>
        <p:spPr bwMode="auto">
          <a:xfrm>
            <a:off x="-1567745" y="-144463"/>
            <a:ext cx="2028120" cy="20281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stretch>
            <a:fillRect/>
          </a:stretch>
        </p:blipFill>
        <p:spPr>
          <a:xfrm>
            <a:off x="2953512" y="1564114"/>
            <a:ext cx="2522127" cy="1942038"/>
          </a:xfrm>
          <a:prstGeom prst="rect">
            <a:avLst/>
          </a:prstGeom>
        </p:spPr>
      </p:pic>
      <p:pic>
        <p:nvPicPr>
          <p:cNvPr id="8" name="Picture 7"/>
          <p:cNvPicPr>
            <a:picLocks noChangeAspect="1"/>
          </p:cNvPicPr>
          <p:nvPr/>
        </p:nvPicPr>
        <p:blipFill>
          <a:blip r:embed="rId7"/>
          <a:stretch>
            <a:fillRect/>
          </a:stretch>
        </p:blipFill>
        <p:spPr>
          <a:xfrm>
            <a:off x="6766941" y="2334577"/>
            <a:ext cx="1657350" cy="1171575"/>
          </a:xfrm>
          <a:prstGeom prst="rect">
            <a:avLst/>
          </a:prstGeom>
        </p:spPr>
      </p:pic>
    </p:spTree>
    <p:extLst>
      <p:ext uri="{BB962C8B-B14F-4D97-AF65-F5344CB8AC3E}">
        <p14:creationId xmlns:p14="http://schemas.microsoft.com/office/powerpoint/2010/main" val="361513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Coordinates Systems</a:t>
            </a:r>
          </a:p>
        </p:txBody>
      </p:sp>
      <p:sp>
        <p:nvSpPr>
          <p:cNvPr id="2" name="Content Placeholder 1"/>
          <p:cNvSpPr>
            <a:spLocks noGrp="1"/>
          </p:cNvSpPr>
          <p:nvPr>
            <p:ph idx="1"/>
          </p:nvPr>
        </p:nvSpPr>
        <p:spPr/>
        <p:txBody>
          <a:bodyPr/>
          <a:lstStyle/>
          <a:p>
            <a:r>
              <a:rPr lang="en-US" dirty="0"/>
              <a:t>Coordinates</a:t>
            </a:r>
          </a:p>
          <a:p>
            <a:pPr lvl="1"/>
            <a:r>
              <a:rPr lang="en-US" dirty="0"/>
              <a:t>Determine a position on the map</a:t>
            </a:r>
          </a:p>
          <a:p>
            <a:r>
              <a:rPr lang="en-US" dirty="0"/>
              <a:t>UTM</a:t>
            </a:r>
          </a:p>
          <a:p>
            <a:r>
              <a:rPr lang="en-US" dirty="0" err="1"/>
              <a:t>Lat</a:t>
            </a:r>
            <a:r>
              <a:rPr lang="en-US" dirty="0"/>
              <a:t>/Long</a:t>
            </a:r>
          </a:p>
          <a:p>
            <a:r>
              <a:rPr lang="en-US" dirty="0"/>
              <a:t>MGRS</a:t>
            </a:r>
          </a:p>
          <a:p>
            <a:endParaRPr lang="en-US" dirty="0"/>
          </a:p>
        </p:txBody>
      </p:sp>
    </p:spTree>
    <p:extLst>
      <p:ext uri="{BB962C8B-B14F-4D97-AF65-F5344CB8AC3E}">
        <p14:creationId xmlns:p14="http://schemas.microsoft.com/office/powerpoint/2010/main" val="2247756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Lat</a:t>
            </a:r>
            <a:r>
              <a:rPr lang="en-US" dirty="0"/>
              <a:t>/Long</a:t>
            </a:r>
          </a:p>
        </p:txBody>
      </p:sp>
      <p:sp>
        <p:nvSpPr>
          <p:cNvPr id="18" name="Content Placeholder 17"/>
          <p:cNvSpPr>
            <a:spLocks noGrp="1"/>
          </p:cNvSpPr>
          <p:nvPr>
            <p:ph idx="1"/>
          </p:nvPr>
        </p:nvSpPr>
        <p:spPr/>
        <p:txBody>
          <a:bodyPr>
            <a:normAutofit fontScale="70000" lnSpcReduction="20000"/>
          </a:bodyPr>
          <a:lstStyle/>
          <a:p>
            <a:r>
              <a:rPr lang="en-US" dirty="0"/>
              <a:t>It’s the one everyone has heard of</a:t>
            </a:r>
          </a:p>
          <a:p>
            <a:r>
              <a:rPr lang="en-US" dirty="0"/>
              <a:t>Not always the easiest to work</a:t>
            </a:r>
          </a:p>
          <a:p>
            <a:r>
              <a:rPr lang="en-US" dirty="0"/>
              <a:t>Latitude (Think ladder)</a:t>
            </a:r>
          </a:p>
          <a:p>
            <a:pPr lvl="1"/>
            <a:r>
              <a:rPr lang="en-US" dirty="0"/>
              <a:t>Has 90º</a:t>
            </a:r>
          </a:p>
          <a:p>
            <a:pPr lvl="1"/>
            <a:r>
              <a:rPr lang="en-US" dirty="0"/>
              <a:t>00º at Equator</a:t>
            </a:r>
          </a:p>
          <a:p>
            <a:pPr lvl="1"/>
            <a:r>
              <a:rPr lang="en-US" dirty="0"/>
              <a:t>Measured North - South</a:t>
            </a:r>
          </a:p>
          <a:p>
            <a:r>
              <a:rPr lang="en-US" dirty="0"/>
              <a:t>Longitude (Think long way around)</a:t>
            </a:r>
          </a:p>
          <a:p>
            <a:pPr lvl="1"/>
            <a:r>
              <a:rPr lang="en-US" dirty="0"/>
              <a:t>Has 180º</a:t>
            </a:r>
          </a:p>
          <a:p>
            <a:pPr lvl="1"/>
            <a:r>
              <a:rPr lang="en-US" dirty="0"/>
              <a:t>000º at Greenwich England</a:t>
            </a:r>
          </a:p>
          <a:p>
            <a:pPr lvl="1"/>
            <a:r>
              <a:rPr lang="en-US" dirty="0"/>
              <a:t>Measured East – West</a:t>
            </a:r>
          </a:p>
          <a:p>
            <a:pPr lvl="1"/>
            <a:r>
              <a:rPr lang="en-US" dirty="0"/>
              <a:t>If we were at SIUE we would be sitting on</a:t>
            </a:r>
          </a:p>
          <a:p>
            <a:pPr marL="457200" lvl="1" indent="0">
              <a:buNone/>
            </a:pPr>
            <a:r>
              <a:rPr lang="en-US" dirty="0"/>
              <a:t> 90º Longitude </a:t>
            </a:r>
          </a:p>
          <a:p>
            <a:pPr lvl="1"/>
            <a:endParaRPr lang="en-US" dirty="0"/>
          </a:p>
          <a:p>
            <a:endParaRPr lang="en-US" dirty="0"/>
          </a:p>
        </p:txBody>
      </p:sp>
      <p:pic>
        <p:nvPicPr>
          <p:cNvPr id="16" name="Picture 15" descr="Diagram&#10;&#10;Description automatically generated">
            <a:extLst>
              <a:ext uri="{FF2B5EF4-FFF2-40B4-BE49-F238E27FC236}">
                <a16:creationId xmlns:a16="http://schemas.microsoft.com/office/drawing/2014/main" id="{0A780FAD-0CD4-4E84-AFF0-EBEB3E331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413" y="2015732"/>
            <a:ext cx="6096000" cy="3800475"/>
          </a:xfrm>
          <a:prstGeom prst="rect">
            <a:avLst/>
          </a:prstGeom>
        </p:spPr>
      </p:pic>
    </p:spTree>
    <p:extLst>
      <p:ext uri="{BB962C8B-B14F-4D97-AF65-F5344CB8AC3E}">
        <p14:creationId xmlns:p14="http://schemas.microsoft.com/office/powerpoint/2010/main" val="33416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09443" y="1748853"/>
            <a:ext cx="5686425" cy="4514850"/>
          </a:xfrm>
          <a:prstGeom prst="rect">
            <a:avLst/>
          </a:prstGeom>
        </p:spPr>
      </p:pic>
      <p:sp>
        <p:nvSpPr>
          <p:cNvPr id="16386" name="Rectangle 2"/>
          <p:cNvSpPr>
            <a:spLocks noGrp="1" noChangeArrowheads="1"/>
          </p:cNvSpPr>
          <p:nvPr>
            <p:ph type="title"/>
          </p:nvPr>
        </p:nvSpPr>
        <p:spPr/>
        <p:txBody>
          <a:bodyPr/>
          <a:lstStyle/>
          <a:p>
            <a:r>
              <a:rPr lang="en-US" dirty="0"/>
              <a:t>Lat/Long</a:t>
            </a:r>
            <a:endParaRPr lang="en-US" altLang="en-US" dirty="0"/>
          </a:p>
        </p:txBody>
      </p:sp>
      <p:sp>
        <p:nvSpPr>
          <p:cNvPr id="16391" name="Oval 7"/>
          <p:cNvSpPr>
            <a:spLocks noChangeArrowheads="1"/>
          </p:cNvSpPr>
          <p:nvPr/>
        </p:nvSpPr>
        <p:spPr bwMode="auto">
          <a:xfrm>
            <a:off x="3034215" y="5299836"/>
            <a:ext cx="7620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2" name="Oval 8"/>
          <p:cNvSpPr>
            <a:spLocks noChangeArrowheads="1"/>
          </p:cNvSpPr>
          <p:nvPr/>
        </p:nvSpPr>
        <p:spPr bwMode="auto">
          <a:xfrm>
            <a:off x="8098536" y="1582436"/>
            <a:ext cx="762000" cy="838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3" name="Text Box 9"/>
          <p:cNvSpPr txBox="1">
            <a:spLocks noChangeArrowheads="1"/>
          </p:cNvSpPr>
          <p:nvPr/>
        </p:nvSpPr>
        <p:spPr bwMode="auto">
          <a:xfrm>
            <a:off x="1438656" y="5644896"/>
            <a:ext cx="1103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Latitude</a:t>
            </a:r>
          </a:p>
        </p:txBody>
      </p:sp>
      <p:sp>
        <p:nvSpPr>
          <p:cNvPr id="16394" name="Text Box 10"/>
          <p:cNvSpPr txBox="1">
            <a:spLocks noChangeArrowheads="1"/>
          </p:cNvSpPr>
          <p:nvPr/>
        </p:nvSpPr>
        <p:spPr bwMode="auto">
          <a:xfrm>
            <a:off x="9600102" y="1564187"/>
            <a:ext cx="1314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Longitude</a:t>
            </a:r>
          </a:p>
        </p:txBody>
      </p:sp>
      <p:sp>
        <p:nvSpPr>
          <p:cNvPr id="16395" name="Line 11"/>
          <p:cNvSpPr>
            <a:spLocks noChangeShapeType="1"/>
          </p:cNvSpPr>
          <p:nvPr/>
        </p:nvSpPr>
        <p:spPr bwMode="auto">
          <a:xfrm flipH="1">
            <a:off x="8860536" y="1748852"/>
            <a:ext cx="739566" cy="799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p:cNvSpPr>
            <a:spLocks noChangeShapeType="1"/>
          </p:cNvSpPr>
          <p:nvPr/>
        </p:nvSpPr>
        <p:spPr bwMode="auto">
          <a:xfrm flipV="1">
            <a:off x="2541843" y="5519229"/>
            <a:ext cx="492372" cy="2414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3D305B01-481F-4A1C-8F2A-CE8334B7B004}"/>
              </a:ext>
            </a:extLst>
          </p:cNvPr>
          <p:cNvSpPr/>
          <p:nvPr/>
        </p:nvSpPr>
        <p:spPr>
          <a:xfrm>
            <a:off x="7325032" y="2035277"/>
            <a:ext cx="638172" cy="18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EC5FE8-4E4C-4023-9393-C6E824C197ED}"/>
              </a:ext>
            </a:extLst>
          </p:cNvPr>
          <p:cNvSpPr/>
          <p:nvPr/>
        </p:nvSpPr>
        <p:spPr>
          <a:xfrm>
            <a:off x="5240259" y="2056436"/>
            <a:ext cx="638172" cy="18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074284-A389-40A4-83B7-CF6326A47963}"/>
              </a:ext>
            </a:extLst>
          </p:cNvPr>
          <p:cNvSpPr/>
          <p:nvPr/>
        </p:nvSpPr>
        <p:spPr>
          <a:xfrm>
            <a:off x="3590782" y="4585147"/>
            <a:ext cx="200759"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81DE967-ADFC-41D8-A2A5-D4EDD8BE565F}"/>
              </a:ext>
            </a:extLst>
          </p:cNvPr>
          <p:cNvSpPr/>
          <p:nvPr/>
        </p:nvSpPr>
        <p:spPr>
          <a:xfrm>
            <a:off x="3595456" y="2539014"/>
            <a:ext cx="200759"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997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A2868F2-7DF5-47F8-B936-A52D431CD501}"/>
              </a:ext>
            </a:extLst>
          </p:cNvPr>
          <p:cNvPicPr>
            <a:picLocks noChangeAspect="1"/>
          </p:cNvPicPr>
          <p:nvPr/>
        </p:nvPicPr>
        <p:blipFill>
          <a:blip r:embed="rId2"/>
          <a:stretch>
            <a:fillRect/>
          </a:stretch>
        </p:blipFill>
        <p:spPr>
          <a:xfrm>
            <a:off x="6996758" y="1950349"/>
            <a:ext cx="5167869" cy="4103132"/>
          </a:xfrm>
          <a:prstGeom prst="rect">
            <a:avLst/>
          </a:prstGeom>
        </p:spPr>
      </p:pic>
      <p:sp>
        <p:nvSpPr>
          <p:cNvPr id="21506" name="Rectangle 2"/>
          <p:cNvSpPr>
            <a:spLocks noGrp="1" noChangeArrowheads="1"/>
          </p:cNvSpPr>
          <p:nvPr>
            <p:ph type="title"/>
          </p:nvPr>
        </p:nvSpPr>
        <p:spPr/>
        <p:txBody>
          <a:bodyPr/>
          <a:lstStyle/>
          <a:p>
            <a:r>
              <a:rPr lang="en-US" altLang="en-US"/>
              <a:t>The Map</a:t>
            </a:r>
          </a:p>
        </p:txBody>
      </p:sp>
      <p:sp>
        <p:nvSpPr>
          <p:cNvPr id="21510" name="Text Box 6"/>
          <p:cNvSpPr txBox="1">
            <a:spLocks noChangeArrowheads="1"/>
          </p:cNvSpPr>
          <p:nvPr/>
        </p:nvSpPr>
        <p:spPr bwMode="auto">
          <a:xfrm>
            <a:off x="494148" y="2196969"/>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Latitude and Longitude are measured in Degrees º, minutes ‘, seconds”</a:t>
            </a:r>
          </a:p>
          <a:p>
            <a:pPr>
              <a:spcBef>
                <a:spcPct val="50000"/>
              </a:spcBef>
            </a:pPr>
            <a:r>
              <a:rPr lang="en-US" altLang="en-US" dirty="0"/>
              <a:t>Can also be measured as Degreesº, Minutes ‘.000 or</a:t>
            </a:r>
          </a:p>
          <a:p>
            <a:pPr>
              <a:spcBef>
                <a:spcPct val="50000"/>
              </a:spcBef>
            </a:pPr>
            <a:r>
              <a:rPr lang="en-US" altLang="en-US" dirty="0"/>
              <a:t>			Degreesº.000</a:t>
            </a:r>
          </a:p>
          <a:p>
            <a:pPr>
              <a:spcBef>
                <a:spcPct val="50000"/>
              </a:spcBef>
            </a:pPr>
            <a:r>
              <a:rPr lang="en-US" altLang="en-US" dirty="0"/>
              <a:t>Each Degree, º,  is divided into 60 Minutes, ‘</a:t>
            </a:r>
          </a:p>
          <a:p>
            <a:pPr>
              <a:spcBef>
                <a:spcPct val="50000"/>
              </a:spcBef>
            </a:pPr>
            <a:r>
              <a:rPr lang="en-US" altLang="en-US" dirty="0"/>
              <a:t>Each Minute , ‘ , is divided into 60 Seconds, “</a:t>
            </a:r>
          </a:p>
        </p:txBody>
      </p:sp>
      <p:sp>
        <p:nvSpPr>
          <p:cNvPr id="21512" name="Oval 8"/>
          <p:cNvSpPr>
            <a:spLocks noChangeArrowheads="1"/>
          </p:cNvSpPr>
          <p:nvPr/>
        </p:nvSpPr>
        <p:spPr bwMode="auto">
          <a:xfrm>
            <a:off x="9750502" y="1678083"/>
            <a:ext cx="12192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Oval 9"/>
          <p:cNvSpPr>
            <a:spLocks noChangeArrowheads="1"/>
          </p:cNvSpPr>
          <p:nvPr/>
        </p:nvSpPr>
        <p:spPr bwMode="auto">
          <a:xfrm rot="5184524">
            <a:off x="6328876" y="5099778"/>
            <a:ext cx="12192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Text Box 10"/>
          <p:cNvSpPr txBox="1">
            <a:spLocks noChangeArrowheads="1"/>
          </p:cNvSpPr>
          <p:nvPr/>
        </p:nvSpPr>
        <p:spPr bwMode="auto">
          <a:xfrm>
            <a:off x="9018217" y="781834"/>
            <a:ext cx="30082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90º00.0300’ or 90º00’30” W</a:t>
            </a:r>
          </a:p>
        </p:txBody>
      </p:sp>
      <p:sp>
        <p:nvSpPr>
          <p:cNvPr id="21515" name="Line 11"/>
          <p:cNvSpPr>
            <a:spLocks noChangeShapeType="1"/>
          </p:cNvSpPr>
          <p:nvPr/>
        </p:nvSpPr>
        <p:spPr bwMode="auto">
          <a:xfrm flipH="1">
            <a:off x="10297655" y="1264651"/>
            <a:ext cx="68825" cy="4289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Text Box 12"/>
          <p:cNvSpPr txBox="1">
            <a:spLocks noChangeArrowheads="1"/>
          </p:cNvSpPr>
          <p:nvPr/>
        </p:nvSpPr>
        <p:spPr bwMode="auto">
          <a:xfrm>
            <a:off x="2923462" y="5839109"/>
            <a:ext cx="28375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38º48.300’ or 38º48’30” N</a:t>
            </a:r>
          </a:p>
        </p:txBody>
      </p:sp>
      <p:sp>
        <p:nvSpPr>
          <p:cNvPr id="21518" name="Line 14"/>
          <p:cNvSpPr>
            <a:spLocks noChangeShapeType="1"/>
          </p:cNvSpPr>
          <p:nvPr/>
        </p:nvSpPr>
        <p:spPr bwMode="auto">
          <a:xfrm flipV="1">
            <a:off x="5302867" y="5480778"/>
            <a:ext cx="1232851" cy="257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5721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a:t>UTM/MGRS</a:t>
            </a:r>
          </a:p>
        </p:txBody>
      </p:sp>
      <p:sp>
        <p:nvSpPr>
          <p:cNvPr id="2" name="Content Placeholder 1"/>
          <p:cNvSpPr>
            <a:spLocks noGrp="1"/>
          </p:cNvSpPr>
          <p:nvPr>
            <p:ph idx="1"/>
          </p:nvPr>
        </p:nvSpPr>
        <p:spPr>
          <a:xfrm>
            <a:off x="0" y="1853754"/>
            <a:ext cx="8915400" cy="3777622"/>
          </a:xfrm>
        </p:spPr>
        <p:txBody>
          <a:bodyPr/>
          <a:lstStyle/>
          <a:p>
            <a:r>
              <a:rPr lang="en-US" dirty="0"/>
              <a:t> Universal Transverse Mercator (UTM)</a:t>
            </a:r>
          </a:p>
          <a:p>
            <a:pPr lvl="1"/>
            <a:r>
              <a:rPr lang="en-US" dirty="0"/>
              <a:t>The UTM system divides the Earth into 60 zones, each 6° of longitude in width. Zone 1 covers longitude 180° to 174° W; zone numbering increases eastward to zone 60, which covers longitude 174°E to 180°. The polar regions south of 80°S and north of 84°N are excluded</a:t>
            </a:r>
          </a:p>
          <a:p>
            <a:r>
              <a:rPr lang="en-US" dirty="0"/>
              <a:t>Military Grid Reference System (MGRS)</a:t>
            </a:r>
          </a:p>
          <a:p>
            <a:pPr lvl="1"/>
            <a:r>
              <a:rPr lang="en-US" dirty="0"/>
              <a:t>The MGRS is derived from the UTM, but uses a different </a:t>
            </a:r>
          </a:p>
          <a:p>
            <a:pPr marL="457200" lvl="1" indent="0">
              <a:buNone/>
            </a:pPr>
            <a:r>
              <a:rPr lang="en-US" dirty="0"/>
              <a:t>labeling convention</a:t>
            </a:r>
          </a:p>
          <a:p>
            <a:pPr lvl="1"/>
            <a:r>
              <a:rPr lang="en-US" dirty="0"/>
              <a:t>MGRS is used for the entire earth</a:t>
            </a:r>
          </a:p>
        </p:txBody>
      </p:sp>
      <p:pic>
        <p:nvPicPr>
          <p:cNvPr id="32773" name="Picture 5" descr="https://upload.wikimedia.org/wikipedia/commons/thumb/e/ed/Utm-zones.jpg/1920px-Utm-zo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2637" y="3968318"/>
            <a:ext cx="5779363" cy="288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971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UTM/MGRS</a:t>
            </a:r>
            <a:endParaRPr lang="en-US" dirty="0"/>
          </a:p>
        </p:txBody>
      </p:sp>
      <p:sp>
        <p:nvSpPr>
          <p:cNvPr id="3" name="Content Placeholder 2"/>
          <p:cNvSpPr>
            <a:spLocks noGrp="1"/>
          </p:cNvSpPr>
          <p:nvPr>
            <p:ph idx="1"/>
          </p:nvPr>
        </p:nvSpPr>
        <p:spPr/>
        <p:txBody>
          <a:bodyPr/>
          <a:lstStyle/>
          <a:p>
            <a:r>
              <a:rPr lang="en-US" dirty="0"/>
              <a:t>We are in 15S</a:t>
            </a:r>
          </a:p>
          <a:p>
            <a:r>
              <a:rPr lang="en-US" dirty="0"/>
              <a:t>UTM –  15S   0713340   4316990</a:t>
            </a:r>
          </a:p>
          <a:p>
            <a:r>
              <a:rPr lang="en-US" dirty="0"/>
              <a:t>MGRS – 15S  YD 13340  16990</a:t>
            </a:r>
          </a:p>
          <a:p>
            <a:endParaRPr lang="en-US" dirty="0"/>
          </a:p>
          <a:p>
            <a:endParaRPr lang="en-US" dirty="0"/>
          </a:p>
        </p:txBody>
      </p:sp>
      <p:pic>
        <p:nvPicPr>
          <p:cNvPr id="43010" name="Picture 2" descr="https://upload.wikimedia.org/wikipedia/commons/thumb/8/8d/Utm-zones-USA.svg/1280px-Utm-zones-US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2440" y="1703754"/>
            <a:ext cx="6183084" cy="4637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451579" y="3863791"/>
            <a:ext cx="3009900" cy="695325"/>
          </a:xfrm>
          <a:prstGeom prst="rect">
            <a:avLst/>
          </a:prstGeom>
        </p:spPr>
      </p:pic>
    </p:spTree>
    <p:extLst>
      <p:ext uri="{BB962C8B-B14F-4D97-AF65-F5344CB8AC3E}">
        <p14:creationId xmlns:p14="http://schemas.microsoft.com/office/powerpoint/2010/main" val="245053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87" y="823125"/>
            <a:ext cx="9603275" cy="1049235"/>
          </a:xfrm>
        </p:spPr>
        <p:txBody>
          <a:bodyPr/>
          <a:lstStyle/>
          <a:p>
            <a:r>
              <a:rPr lang="en-US" dirty="0"/>
              <a:t>UTM vs MGRS Formats</a:t>
            </a:r>
          </a:p>
        </p:txBody>
      </p:sp>
      <p:sp>
        <p:nvSpPr>
          <p:cNvPr id="24" name="TextBox 23">
            <a:extLst>
              <a:ext uri="{FF2B5EF4-FFF2-40B4-BE49-F238E27FC236}">
                <a16:creationId xmlns:a16="http://schemas.microsoft.com/office/drawing/2014/main" id="{FEAA6E38-6662-448F-BCEC-9C60FBF97D3A}"/>
              </a:ext>
            </a:extLst>
          </p:cNvPr>
          <p:cNvSpPr txBox="1"/>
          <p:nvPr/>
        </p:nvSpPr>
        <p:spPr>
          <a:xfrm>
            <a:off x="2161429" y="2994877"/>
            <a:ext cx="521297" cy="369332"/>
          </a:xfrm>
          <a:prstGeom prst="rect">
            <a:avLst/>
          </a:prstGeom>
          <a:noFill/>
        </p:spPr>
        <p:txBody>
          <a:bodyPr wrap="none" rtlCol="0">
            <a:spAutoFit/>
          </a:bodyPr>
          <a:lstStyle/>
          <a:p>
            <a:r>
              <a:rPr lang="en-US" dirty="0"/>
              <a:t>15S</a:t>
            </a:r>
          </a:p>
        </p:txBody>
      </p:sp>
      <p:sp>
        <p:nvSpPr>
          <p:cNvPr id="27" name="TextBox 26">
            <a:extLst>
              <a:ext uri="{FF2B5EF4-FFF2-40B4-BE49-F238E27FC236}">
                <a16:creationId xmlns:a16="http://schemas.microsoft.com/office/drawing/2014/main" id="{275D90C9-97A7-49EF-965D-D5590161721C}"/>
              </a:ext>
            </a:extLst>
          </p:cNvPr>
          <p:cNvSpPr txBox="1"/>
          <p:nvPr/>
        </p:nvSpPr>
        <p:spPr>
          <a:xfrm>
            <a:off x="2940255" y="2994877"/>
            <a:ext cx="300082" cy="369332"/>
          </a:xfrm>
          <a:prstGeom prst="rect">
            <a:avLst/>
          </a:prstGeom>
          <a:noFill/>
        </p:spPr>
        <p:txBody>
          <a:bodyPr wrap="square" rtlCol="0">
            <a:spAutoFit/>
          </a:bodyPr>
          <a:lstStyle/>
          <a:p>
            <a:r>
              <a:rPr lang="en-US" dirty="0"/>
              <a:t>7</a:t>
            </a:r>
          </a:p>
        </p:txBody>
      </p:sp>
      <p:sp>
        <p:nvSpPr>
          <p:cNvPr id="28" name="TextBox 27">
            <a:extLst>
              <a:ext uri="{FF2B5EF4-FFF2-40B4-BE49-F238E27FC236}">
                <a16:creationId xmlns:a16="http://schemas.microsoft.com/office/drawing/2014/main" id="{764F9C55-6DFB-4FB4-995A-286B58E60239}"/>
              </a:ext>
            </a:extLst>
          </p:cNvPr>
          <p:cNvSpPr txBox="1"/>
          <p:nvPr/>
        </p:nvSpPr>
        <p:spPr>
          <a:xfrm>
            <a:off x="3077605" y="2975626"/>
            <a:ext cx="300082" cy="369332"/>
          </a:xfrm>
          <a:prstGeom prst="rect">
            <a:avLst/>
          </a:prstGeom>
          <a:noFill/>
        </p:spPr>
        <p:txBody>
          <a:bodyPr wrap="none" rtlCol="0">
            <a:spAutoFit/>
          </a:bodyPr>
          <a:lstStyle/>
          <a:p>
            <a:r>
              <a:rPr lang="en-US" dirty="0"/>
              <a:t>1</a:t>
            </a:r>
          </a:p>
        </p:txBody>
      </p:sp>
      <p:sp>
        <p:nvSpPr>
          <p:cNvPr id="31" name="TextBox 30">
            <a:extLst>
              <a:ext uri="{FF2B5EF4-FFF2-40B4-BE49-F238E27FC236}">
                <a16:creationId xmlns:a16="http://schemas.microsoft.com/office/drawing/2014/main" id="{36F4C40D-6318-4EAA-A01C-854F6C37B368}"/>
              </a:ext>
            </a:extLst>
          </p:cNvPr>
          <p:cNvSpPr txBox="1"/>
          <p:nvPr/>
        </p:nvSpPr>
        <p:spPr>
          <a:xfrm>
            <a:off x="3219486" y="2994877"/>
            <a:ext cx="243215" cy="369332"/>
          </a:xfrm>
          <a:prstGeom prst="rect">
            <a:avLst/>
          </a:prstGeom>
          <a:noFill/>
        </p:spPr>
        <p:txBody>
          <a:bodyPr wrap="square" rtlCol="0">
            <a:spAutoFit/>
          </a:bodyPr>
          <a:lstStyle/>
          <a:p>
            <a:r>
              <a:rPr lang="en-US" dirty="0"/>
              <a:t>3</a:t>
            </a:r>
          </a:p>
        </p:txBody>
      </p:sp>
      <p:sp>
        <p:nvSpPr>
          <p:cNvPr id="32" name="TextBox 31">
            <a:extLst>
              <a:ext uri="{FF2B5EF4-FFF2-40B4-BE49-F238E27FC236}">
                <a16:creationId xmlns:a16="http://schemas.microsoft.com/office/drawing/2014/main" id="{C76AB155-B17D-4465-9FF3-52BDA97D7578}"/>
              </a:ext>
            </a:extLst>
          </p:cNvPr>
          <p:cNvSpPr txBox="1"/>
          <p:nvPr/>
        </p:nvSpPr>
        <p:spPr>
          <a:xfrm>
            <a:off x="3372453" y="2994877"/>
            <a:ext cx="300082" cy="369332"/>
          </a:xfrm>
          <a:prstGeom prst="rect">
            <a:avLst/>
          </a:prstGeom>
          <a:noFill/>
        </p:spPr>
        <p:txBody>
          <a:bodyPr wrap="none" rtlCol="0">
            <a:spAutoFit/>
          </a:bodyPr>
          <a:lstStyle/>
          <a:p>
            <a:r>
              <a:rPr lang="en-US" dirty="0"/>
              <a:t>3</a:t>
            </a:r>
          </a:p>
        </p:txBody>
      </p:sp>
      <p:sp>
        <p:nvSpPr>
          <p:cNvPr id="33" name="TextBox 32">
            <a:extLst>
              <a:ext uri="{FF2B5EF4-FFF2-40B4-BE49-F238E27FC236}">
                <a16:creationId xmlns:a16="http://schemas.microsoft.com/office/drawing/2014/main" id="{612C674C-BED6-4323-B583-31A8E651DBDE}"/>
              </a:ext>
            </a:extLst>
          </p:cNvPr>
          <p:cNvSpPr txBox="1"/>
          <p:nvPr/>
        </p:nvSpPr>
        <p:spPr>
          <a:xfrm>
            <a:off x="3545005" y="2987713"/>
            <a:ext cx="300082" cy="369332"/>
          </a:xfrm>
          <a:prstGeom prst="rect">
            <a:avLst/>
          </a:prstGeom>
          <a:noFill/>
        </p:spPr>
        <p:txBody>
          <a:bodyPr wrap="none" rtlCol="0">
            <a:spAutoFit/>
          </a:bodyPr>
          <a:lstStyle/>
          <a:p>
            <a:r>
              <a:rPr lang="en-US" dirty="0"/>
              <a:t>4</a:t>
            </a:r>
          </a:p>
        </p:txBody>
      </p:sp>
      <p:sp>
        <p:nvSpPr>
          <p:cNvPr id="52" name="TextBox 51">
            <a:extLst>
              <a:ext uri="{FF2B5EF4-FFF2-40B4-BE49-F238E27FC236}">
                <a16:creationId xmlns:a16="http://schemas.microsoft.com/office/drawing/2014/main" id="{9691BBF1-45F6-4C73-86BD-2E4F4271D39B}"/>
              </a:ext>
            </a:extLst>
          </p:cNvPr>
          <p:cNvSpPr txBox="1"/>
          <p:nvPr/>
        </p:nvSpPr>
        <p:spPr>
          <a:xfrm>
            <a:off x="3699231" y="2994877"/>
            <a:ext cx="300082" cy="369332"/>
          </a:xfrm>
          <a:prstGeom prst="rect">
            <a:avLst/>
          </a:prstGeom>
          <a:noFill/>
        </p:spPr>
        <p:txBody>
          <a:bodyPr wrap="none" rtlCol="0">
            <a:spAutoFit/>
          </a:bodyPr>
          <a:lstStyle/>
          <a:p>
            <a:r>
              <a:rPr lang="en-US" dirty="0"/>
              <a:t>0</a:t>
            </a:r>
          </a:p>
        </p:txBody>
      </p:sp>
      <p:sp>
        <p:nvSpPr>
          <p:cNvPr id="53" name="TextBox 52">
            <a:extLst>
              <a:ext uri="{FF2B5EF4-FFF2-40B4-BE49-F238E27FC236}">
                <a16:creationId xmlns:a16="http://schemas.microsoft.com/office/drawing/2014/main" id="{4B4052F5-1C83-4196-8AF1-6AE7CD34F5A5}"/>
              </a:ext>
            </a:extLst>
          </p:cNvPr>
          <p:cNvSpPr txBox="1"/>
          <p:nvPr/>
        </p:nvSpPr>
        <p:spPr>
          <a:xfrm>
            <a:off x="4201864" y="2994877"/>
            <a:ext cx="199359" cy="369332"/>
          </a:xfrm>
          <a:prstGeom prst="rect">
            <a:avLst/>
          </a:prstGeom>
          <a:noFill/>
        </p:spPr>
        <p:txBody>
          <a:bodyPr wrap="square" rtlCol="0">
            <a:spAutoFit/>
          </a:bodyPr>
          <a:lstStyle/>
          <a:p>
            <a:r>
              <a:rPr lang="en-US" dirty="0"/>
              <a:t>4</a:t>
            </a:r>
          </a:p>
        </p:txBody>
      </p:sp>
      <p:sp>
        <p:nvSpPr>
          <p:cNvPr id="54" name="TextBox 53">
            <a:extLst>
              <a:ext uri="{FF2B5EF4-FFF2-40B4-BE49-F238E27FC236}">
                <a16:creationId xmlns:a16="http://schemas.microsoft.com/office/drawing/2014/main" id="{1F117855-BB28-4247-A03E-A28ED3F30FF3}"/>
              </a:ext>
            </a:extLst>
          </p:cNvPr>
          <p:cNvSpPr txBox="1"/>
          <p:nvPr/>
        </p:nvSpPr>
        <p:spPr>
          <a:xfrm>
            <a:off x="4378601" y="2994877"/>
            <a:ext cx="300082" cy="369332"/>
          </a:xfrm>
          <a:prstGeom prst="rect">
            <a:avLst/>
          </a:prstGeom>
          <a:noFill/>
        </p:spPr>
        <p:txBody>
          <a:bodyPr wrap="none" rtlCol="0">
            <a:spAutoFit/>
          </a:bodyPr>
          <a:lstStyle/>
          <a:p>
            <a:r>
              <a:rPr lang="en-US" dirty="0"/>
              <a:t>3</a:t>
            </a:r>
          </a:p>
        </p:txBody>
      </p:sp>
      <p:sp>
        <p:nvSpPr>
          <p:cNvPr id="55" name="TextBox 54">
            <a:extLst>
              <a:ext uri="{FF2B5EF4-FFF2-40B4-BE49-F238E27FC236}">
                <a16:creationId xmlns:a16="http://schemas.microsoft.com/office/drawing/2014/main" id="{C4D5EBEC-200E-4214-B157-6D3D59878AAB}"/>
              </a:ext>
            </a:extLst>
          </p:cNvPr>
          <p:cNvSpPr txBox="1"/>
          <p:nvPr/>
        </p:nvSpPr>
        <p:spPr>
          <a:xfrm>
            <a:off x="4555587" y="2994877"/>
            <a:ext cx="300082" cy="369332"/>
          </a:xfrm>
          <a:prstGeom prst="rect">
            <a:avLst/>
          </a:prstGeom>
          <a:noFill/>
        </p:spPr>
        <p:txBody>
          <a:bodyPr wrap="none" rtlCol="0">
            <a:spAutoFit/>
          </a:bodyPr>
          <a:lstStyle/>
          <a:p>
            <a:r>
              <a:rPr lang="en-US" dirty="0"/>
              <a:t>1</a:t>
            </a:r>
          </a:p>
        </p:txBody>
      </p:sp>
      <p:sp>
        <p:nvSpPr>
          <p:cNvPr id="56" name="TextBox 55">
            <a:extLst>
              <a:ext uri="{FF2B5EF4-FFF2-40B4-BE49-F238E27FC236}">
                <a16:creationId xmlns:a16="http://schemas.microsoft.com/office/drawing/2014/main" id="{67CCDCE7-702A-45EC-8246-9161563542EF}"/>
              </a:ext>
            </a:extLst>
          </p:cNvPr>
          <p:cNvSpPr txBox="1"/>
          <p:nvPr/>
        </p:nvSpPr>
        <p:spPr>
          <a:xfrm>
            <a:off x="4705122" y="2994877"/>
            <a:ext cx="300082" cy="369332"/>
          </a:xfrm>
          <a:prstGeom prst="rect">
            <a:avLst/>
          </a:prstGeom>
          <a:noFill/>
        </p:spPr>
        <p:txBody>
          <a:bodyPr wrap="none" rtlCol="0">
            <a:spAutoFit/>
          </a:bodyPr>
          <a:lstStyle/>
          <a:p>
            <a:r>
              <a:rPr lang="en-US" dirty="0"/>
              <a:t>6</a:t>
            </a:r>
          </a:p>
        </p:txBody>
      </p:sp>
      <p:sp>
        <p:nvSpPr>
          <p:cNvPr id="57" name="TextBox 56">
            <a:extLst>
              <a:ext uri="{FF2B5EF4-FFF2-40B4-BE49-F238E27FC236}">
                <a16:creationId xmlns:a16="http://schemas.microsoft.com/office/drawing/2014/main" id="{249E6872-15E4-4562-8270-091A85D37447}"/>
              </a:ext>
            </a:extLst>
          </p:cNvPr>
          <p:cNvSpPr txBox="1"/>
          <p:nvPr/>
        </p:nvSpPr>
        <p:spPr>
          <a:xfrm>
            <a:off x="4857688" y="2994877"/>
            <a:ext cx="300082" cy="369332"/>
          </a:xfrm>
          <a:prstGeom prst="rect">
            <a:avLst/>
          </a:prstGeom>
          <a:noFill/>
        </p:spPr>
        <p:txBody>
          <a:bodyPr wrap="none" rtlCol="0">
            <a:spAutoFit/>
          </a:bodyPr>
          <a:lstStyle/>
          <a:p>
            <a:r>
              <a:rPr lang="en-US" dirty="0"/>
              <a:t>9</a:t>
            </a:r>
          </a:p>
        </p:txBody>
      </p:sp>
      <p:sp>
        <p:nvSpPr>
          <p:cNvPr id="60" name="TextBox 59">
            <a:extLst>
              <a:ext uri="{FF2B5EF4-FFF2-40B4-BE49-F238E27FC236}">
                <a16:creationId xmlns:a16="http://schemas.microsoft.com/office/drawing/2014/main" id="{38DE3130-4BC9-49C5-B60C-C49E2615E9F7}"/>
              </a:ext>
            </a:extLst>
          </p:cNvPr>
          <p:cNvSpPr txBox="1"/>
          <p:nvPr/>
        </p:nvSpPr>
        <p:spPr>
          <a:xfrm>
            <a:off x="5019300" y="2994877"/>
            <a:ext cx="300082" cy="369332"/>
          </a:xfrm>
          <a:prstGeom prst="rect">
            <a:avLst/>
          </a:prstGeom>
          <a:noFill/>
        </p:spPr>
        <p:txBody>
          <a:bodyPr wrap="none" rtlCol="0">
            <a:spAutoFit/>
          </a:bodyPr>
          <a:lstStyle/>
          <a:p>
            <a:r>
              <a:rPr lang="en-US" dirty="0"/>
              <a:t>9</a:t>
            </a:r>
          </a:p>
        </p:txBody>
      </p:sp>
      <p:sp>
        <p:nvSpPr>
          <p:cNvPr id="61" name="TextBox 60">
            <a:extLst>
              <a:ext uri="{FF2B5EF4-FFF2-40B4-BE49-F238E27FC236}">
                <a16:creationId xmlns:a16="http://schemas.microsoft.com/office/drawing/2014/main" id="{AB0E4BAE-5F0B-4E53-AE6D-4156B246EEFB}"/>
              </a:ext>
            </a:extLst>
          </p:cNvPr>
          <p:cNvSpPr txBox="1"/>
          <p:nvPr/>
        </p:nvSpPr>
        <p:spPr>
          <a:xfrm>
            <a:off x="5188210" y="2994877"/>
            <a:ext cx="300082" cy="369332"/>
          </a:xfrm>
          <a:prstGeom prst="rect">
            <a:avLst/>
          </a:prstGeom>
          <a:noFill/>
        </p:spPr>
        <p:txBody>
          <a:bodyPr wrap="none" rtlCol="0">
            <a:spAutoFit/>
          </a:bodyPr>
          <a:lstStyle/>
          <a:p>
            <a:r>
              <a:rPr lang="en-US" dirty="0"/>
              <a:t>0</a:t>
            </a:r>
          </a:p>
        </p:txBody>
      </p:sp>
      <p:sp>
        <p:nvSpPr>
          <p:cNvPr id="63" name="TextBox 62">
            <a:extLst>
              <a:ext uri="{FF2B5EF4-FFF2-40B4-BE49-F238E27FC236}">
                <a16:creationId xmlns:a16="http://schemas.microsoft.com/office/drawing/2014/main" id="{AB926F4B-4A39-45C0-8463-CDFF98DC4B7A}"/>
              </a:ext>
            </a:extLst>
          </p:cNvPr>
          <p:cNvSpPr txBox="1"/>
          <p:nvPr/>
        </p:nvSpPr>
        <p:spPr>
          <a:xfrm>
            <a:off x="6801371" y="2978083"/>
            <a:ext cx="559129" cy="369332"/>
          </a:xfrm>
          <a:prstGeom prst="rect">
            <a:avLst/>
          </a:prstGeom>
          <a:noFill/>
        </p:spPr>
        <p:txBody>
          <a:bodyPr wrap="square" rtlCol="0">
            <a:spAutoFit/>
          </a:bodyPr>
          <a:lstStyle/>
          <a:p>
            <a:r>
              <a:rPr lang="en-US" dirty="0"/>
              <a:t>15S</a:t>
            </a:r>
          </a:p>
        </p:txBody>
      </p:sp>
      <p:sp>
        <p:nvSpPr>
          <p:cNvPr id="64" name="TextBox 63">
            <a:extLst>
              <a:ext uri="{FF2B5EF4-FFF2-40B4-BE49-F238E27FC236}">
                <a16:creationId xmlns:a16="http://schemas.microsoft.com/office/drawing/2014/main" id="{B435D1DA-D2F0-4108-9D8C-DDD435584B6A}"/>
              </a:ext>
            </a:extLst>
          </p:cNvPr>
          <p:cNvSpPr txBox="1"/>
          <p:nvPr/>
        </p:nvSpPr>
        <p:spPr>
          <a:xfrm>
            <a:off x="7524637" y="2978083"/>
            <a:ext cx="497252" cy="369332"/>
          </a:xfrm>
          <a:prstGeom prst="rect">
            <a:avLst/>
          </a:prstGeom>
          <a:noFill/>
        </p:spPr>
        <p:txBody>
          <a:bodyPr wrap="none" rtlCol="0">
            <a:spAutoFit/>
          </a:bodyPr>
          <a:lstStyle/>
          <a:p>
            <a:r>
              <a:rPr lang="en-US" dirty="0"/>
              <a:t>YD</a:t>
            </a:r>
          </a:p>
        </p:txBody>
      </p:sp>
      <p:sp>
        <p:nvSpPr>
          <p:cNvPr id="75" name="TextBox 74">
            <a:extLst>
              <a:ext uri="{FF2B5EF4-FFF2-40B4-BE49-F238E27FC236}">
                <a16:creationId xmlns:a16="http://schemas.microsoft.com/office/drawing/2014/main" id="{9B57FEC0-7835-43E4-B2F5-2965694367AF}"/>
              </a:ext>
            </a:extLst>
          </p:cNvPr>
          <p:cNvSpPr txBox="1"/>
          <p:nvPr/>
        </p:nvSpPr>
        <p:spPr>
          <a:xfrm>
            <a:off x="1623014" y="1889154"/>
            <a:ext cx="1065888" cy="646331"/>
          </a:xfrm>
          <a:prstGeom prst="rect">
            <a:avLst/>
          </a:prstGeom>
          <a:noFill/>
        </p:spPr>
        <p:txBody>
          <a:bodyPr wrap="square" rtlCol="0">
            <a:spAutoFit/>
          </a:bodyPr>
          <a:lstStyle/>
          <a:p>
            <a:r>
              <a:rPr lang="en-US" dirty="0"/>
              <a:t>1,000 km square</a:t>
            </a:r>
          </a:p>
        </p:txBody>
      </p:sp>
      <p:sp>
        <p:nvSpPr>
          <p:cNvPr id="76" name="TextBox 75">
            <a:extLst>
              <a:ext uri="{FF2B5EF4-FFF2-40B4-BE49-F238E27FC236}">
                <a16:creationId xmlns:a16="http://schemas.microsoft.com/office/drawing/2014/main" id="{56168CB9-A727-462F-8433-814B6FD36EEF}"/>
              </a:ext>
            </a:extLst>
          </p:cNvPr>
          <p:cNvSpPr txBox="1"/>
          <p:nvPr/>
        </p:nvSpPr>
        <p:spPr>
          <a:xfrm>
            <a:off x="3097855" y="1889154"/>
            <a:ext cx="1065888" cy="646331"/>
          </a:xfrm>
          <a:prstGeom prst="rect">
            <a:avLst/>
          </a:prstGeom>
          <a:noFill/>
        </p:spPr>
        <p:txBody>
          <a:bodyPr wrap="square" rtlCol="0">
            <a:spAutoFit/>
          </a:bodyPr>
          <a:lstStyle/>
          <a:p>
            <a:r>
              <a:rPr lang="en-US" dirty="0"/>
              <a:t>100 km square</a:t>
            </a:r>
          </a:p>
        </p:txBody>
      </p:sp>
      <p:sp>
        <p:nvSpPr>
          <p:cNvPr id="77" name="TextBox 76">
            <a:extLst>
              <a:ext uri="{FF2B5EF4-FFF2-40B4-BE49-F238E27FC236}">
                <a16:creationId xmlns:a16="http://schemas.microsoft.com/office/drawing/2014/main" id="{A6FA018C-E723-4CDE-9484-B1D66D4EE251}"/>
              </a:ext>
            </a:extLst>
          </p:cNvPr>
          <p:cNvSpPr txBox="1"/>
          <p:nvPr/>
        </p:nvSpPr>
        <p:spPr>
          <a:xfrm>
            <a:off x="4332585" y="1889154"/>
            <a:ext cx="1065888" cy="646331"/>
          </a:xfrm>
          <a:prstGeom prst="rect">
            <a:avLst/>
          </a:prstGeom>
          <a:noFill/>
        </p:spPr>
        <p:txBody>
          <a:bodyPr wrap="square" rtlCol="0">
            <a:spAutoFit/>
          </a:bodyPr>
          <a:lstStyle/>
          <a:p>
            <a:r>
              <a:rPr lang="en-US" dirty="0"/>
              <a:t>10 km square</a:t>
            </a:r>
          </a:p>
        </p:txBody>
      </p:sp>
      <p:sp>
        <p:nvSpPr>
          <p:cNvPr id="78" name="TextBox 77">
            <a:extLst>
              <a:ext uri="{FF2B5EF4-FFF2-40B4-BE49-F238E27FC236}">
                <a16:creationId xmlns:a16="http://schemas.microsoft.com/office/drawing/2014/main" id="{4C25FD54-8345-48FF-BEF1-DCA99898F45D}"/>
              </a:ext>
            </a:extLst>
          </p:cNvPr>
          <p:cNvSpPr txBox="1"/>
          <p:nvPr/>
        </p:nvSpPr>
        <p:spPr>
          <a:xfrm>
            <a:off x="5553445" y="1884848"/>
            <a:ext cx="1065888" cy="646331"/>
          </a:xfrm>
          <a:prstGeom prst="rect">
            <a:avLst/>
          </a:prstGeom>
          <a:noFill/>
        </p:spPr>
        <p:txBody>
          <a:bodyPr wrap="square" rtlCol="0">
            <a:spAutoFit/>
          </a:bodyPr>
          <a:lstStyle/>
          <a:p>
            <a:r>
              <a:rPr lang="en-US" dirty="0"/>
              <a:t>1 km square</a:t>
            </a:r>
          </a:p>
        </p:txBody>
      </p:sp>
      <p:sp>
        <p:nvSpPr>
          <p:cNvPr id="79" name="TextBox 78">
            <a:extLst>
              <a:ext uri="{FF2B5EF4-FFF2-40B4-BE49-F238E27FC236}">
                <a16:creationId xmlns:a16="http://schemas.microsoft.com/office/drawing/2014/main" id="{72C292A7-D6D6-4907-BE0B-4D7D99859680}"/>
              </a:ext>
            </a:extLst>
          </p:cNvPr>
          <p:cNvSpPr txBox="1"/>
          <p:nvPr/>
        </p:nvSpPr>
        <p:spPr>
          <a:xfrm>
            <a:off x="7080935" y="1880757"/>
            <a:ext cx="1065888" cy="646331"/>
          </a:xfrm>
          <a:prstGeom prst="rect">
            <a:avLst/>
          </a:prstGeom>
          <a:noFill/>
        </p:spPr>
        <p:txBody>
          <a:bodyPr wrap="square" rtlCol="0">
            <a:spAutoFit/>
          </a:bodyPr>
          <a:lstStyle/>
          <a:p>
            <a:r>
              <a:rPr lang="en-US" dirty="0"/>
              <a:t>100 m square</a:t>
            </a:r>
          </a:p>
        </p:txBody>
      </p:sp>
      <p:sp>
        <p:nvSpPr>
          <p:cNvPr id="80" name="TextBox 79">
            <a:extLst>
              <a:ext uri="{FF2B5EF4-FFF2-40B4-BE49-F238E27FC236}">
                <a16:creationId xmlns:a16="http://schemas.microsoft.com/office/drawing/2014/main" id="{04CA5C14-0DBE-4DEF-ABF5-F1B236849C5F}"/>
              </a:ext>
            </a:extLst>
          </p:cNvPr>
          <p:cNvSpPr txBox="1"/>
          <p:nvPr/>
        </p:nvSpPr>
        <p:spPr>
          <a:xfrm>
            <a:off x="8314698" y="1880757"/>
            <a:ext cx="1065888" cy="646331"/>
          </a:xfrm>
          <a:prstGeom prst="rect">
            <a:avLst/>
          </a:prstGeom>
          <a:noFill/>
        </p:spPr>
        <p:txBody>
          <a:bodyPr wrap="square" rtlCol="0">
            <a:spAutoFit/>
          </a:bodyPr>
          <a:lstStyle/>
          <a:p>
            <a:r>
              <a:rPr lang="en-US" dirty="0"/>
              <a:t>10 m square</a:t>
            </a:r>
          </a:p>
        </p:txBody>
      </p:sp>
      <p:sp>
        <p:nvSpPr>
          <p:cNvPr id="81" name="TextBox 80">
            <a:extLst>
              <a:ext uri="{FF2B5EF4-FFF2-40B4-BE49-F238E27FC236}">
                <a16:creationId xmlns:a16="http://schemas.microsoft.com/office/drawing/2014/main" id="{3D66C50D-CB9C-495C-8218-D7B5F632E6DC}"/>
              </a:ext>
            </a:extLst>
          </p:cNvPr>
          <p:cNvSpPr txBox="1"/>
          <p:nvPr/>
        </p:nvSpPr>
        <p:spPr>
          <a:xfrm>
            <a:off x="9380586" y="1880757"/>
            <a:ext cx="1065888" cy="646331"/>
          </a:xfrm>
          <a:prstGeom prst="rect">
            <a:avLst/>
          </a:prstGeom>
          <a:noFill/>
        </p:spPr>
        <p:txBody>
          <a:bodyPr wrap="square" rtlCol="0">
            <a:spAutoFit/>
          </a:bodyPr>
          <a:lstStyle/>
          <a:p>
            <a:r>
              <a:rPr lang="en-US" dirty="0"/>
              <a:t>1 m square</a:t>
            </a:r>
          </a:p>
        </p:txBody>
      </p:sp>
      <p:sp>
        <p:nvSpPr>
          <p:cNvPr id="82" name="TextBox 81">
            <a:extLst>
              <a:ext uri="{FF2B5EF4-FFF2-40B4-BE49-F238E27FC236}">
                <a16:creationId xmlns:a16="http://schemas.microsoft.com/office/drawing/2014/main" id="{7C7C2780-89A8-44FD-BCA2-B0F386C91B09}"/>
              </a:ext>
            </a:extLst>
          </p:cNvPr>
          <p:cNvSpPr txBox="1"/>
          <p:nvPr/>
        </p:nvSpPr>
        <p:spPr>
          <a:xfrm>
            <a:off x="8220523" y="3510586"/>
            <a:ext cx="2413777" cy="369332"/>
          </a:xfrm>
          <a:prstGeom prst="rect">
            <a:avLst/>
          </a:prstGeom>
          <a:noFill/>
        </p:spPr>
        <p:txBody>
          <a:bodyPr wrap="square" rtlCol="0">
            <a:spAutoFit/>
          </a:bodyPr>
          <a:lstStyle/>
          <a:p>
            <a:r>
              <a:rPr lang="en-US" dirty="0"/>
              <a:t>MGRS</a:t>
            </a:r>
          </a:p>
        </p:txBody>
      </p:sp>
      <p:sp>
        <p:nvSpPr>
          <p:cNvPr id="83" name="TextBox 82">
            <a:extLst>
              <a:ext uri="{FF2B5EF4-FFF2-40B4-BE49-F238E27FC236}">
                <a16:creationId xmlns:a16="http://schemas.microsoft.com/office/drawing/2014/main" id="{C2989EE4-AC82-4403-89F9-9805B6A6D747}"/>
              </a:ext>
            </a:extLst>
          </p:cNvPr>
          <p:cNvSpPr txBox="1"/>
          <p:nvPr/>
        </p:nvSpPr>
        <p:spPr>
          <a:xfrm>
            <a:off x="3621026" y="3510586"/>
            <a:ext cx="2998307" cy="369332"/>
          </a:xfrm>
          <a:prstGeom prst="rect">
            <a:avLst/>
          </a:prstGeom>
          <a:noFill/>
        </p:spPr>
        <p:txBody>
          <a:bodyPr wrap="square" rtlCol="0">
            <a:spAutoFit/>
          </a:bodyPr>
          <a:lstStyle/>
          <a:p>
            <a:r>
              <a:rPr lang="en-US" dirty="0"/>
              <a:t>UTM</a:t>
            </a:r>
          </a:p>
        </p:txBody>
      </p:sp>
      <p:sp>
        <p:nvSpPr>
          <p:cNvPr id="84" name="TextBox 83">
            <a:extLst>
              <a:ext uri="{FF2B5EF4-FFF2-40B4-BE49-F238E27FC236}">
                <a16:creationId xmlns:a16="http://schemas.microsoft.com/office/drawing/2014/main" id="{1B1D90B4-7498-4B4B-90C6-633B98A0CD72}"/>
              </a:ext>
            </a:extLst>
          </p:cNvPr>
          <p:cNvSpPr txBox="1"/>
          <p:nvPr/>
        </p:nvSpPr>
        <p:spPr>
          <a:xfrm>
            <a:off x="2778889" y="2994877"/>
            <a:ext cx="317789" cy="369332"/>
          </a:xfrm>
          <a:prstGeom prst="rect">
            <a:avLst/>
          </a:prstGeom>
          <a:noFill/>
        </p:spPr>
        <p:txBody>
          <a:bodyPr wrap="square" rtlCol="0">
            <a:spAutoFit/>
          </a:bodyPr>
          <a:lstStyle/>
          <a:p>
            <a:r>
              <a:rPr lang="en-US" dirty="0"/>
              <a:t>0</a:t>
            </a:r>
          </a:p>
        </p:txBody>
      </p:sp>
      <p:sp>
        <p:nvSpPr>
          <p:cNvPr id="85" name="TextBox 84">
            <a:extLst>
              <a:ext uri="{FF2B5EF4-FFF2-40B4-BE49-F238E27FC236}">
                <a16:creationId xmlns:a16="http://schemas.microsoft.com/office/drawing/2014/main" id="{9BB71756-7E82-4BDD-8C83-AFB016F89BC9}"/>
              </a:ext>
            </a:extLst>
          </p:cNvPr>
          <p:cNvSpPr txBox="1"/>
          <p:nvPr/>
        </p:nvSpPr>
        <p:spPr>
          <a:xfrm>
            <a:off x="9862011" y="2978082"/>
            <a:ext cx="300082" cy="369332"/>
          </a:xfrm>
          <a:prstGeom prst="rect">
            <a:avLst/>
          </a:prstGeom>
          <a:noFill/>
        </p:spPr>
        <p:txBody>
          <a:bodyPr wrap="none" rtlCol="0">
            <a:spAutoFit/>
          </a:bodyPr>
          <a:lstStyle/>
          <a:p>
            <a:r>
              <a:rPr lang="en-US" dirty="0"/>
              <a:t>6</a:t>
            </a:r>
          </a:p>
        </p:txBody>
      </p:sp>
      <p:sp>
        <p:nvSpPr>
          <p:cNvPr id="86" name="TextBox 85">
            <a:extLst>
              <a:ext uri="{FF2B5EF4-FFF2-40B4-BE49-F238E27FC236}">
                <a16:creationId xmlns:a16="http://schemas.microsoft.com/office/drawing/2014/main" id="{CB2F1BF0-D09A-4AD3-A29A-D4D4F6CE43A0}"/>
              </a:ext>
            </a:extLst>
          </p:cNvPr>
          <p:cNvSpPr txBox="1"/>
          <p:nvPr/>
        </p:nvSpPr>
        <p:spPr>
          <a:xfrm>
            <a:off x="10001870" y="2976854"/>
            <a:ext cx="300082" cy="369332"/>
          </a:xfrm>
          <a:prstGeom prst="rect">
            <a:avLst/>
          </a:prstGeom>
          <a:noFill/>
        </p:spPr>
        <p:txBody>
          <a:bodyPr wrap="none" rtlCol="0">
            <a:spAutoFit/>
          </a:bodyPr>
          <a:lstStyle/>
          <a:p>
            <a:r>
              <a:rPr lang="en-US" dirty="0"/>
              <a:t>9</a:t>
            </a:r>
          </a:p>
        </p:txBody>
      </p:sp>
      <p:sp>
        <p:nvSpPr>
          <p:cNvPr id="87" name="TextBox 86">
            <a:extLst>
              <a:ext uri="{FF2B5EF4-FFF2-40B4-BE49-F238E27FC236}">
                <a16:creationId xmlns:a16="http://schemas.microsoft.com/office/drawing/2014/main" id="{98661D35-2D90-4867-92BC-8BA10E120033}"/>
              </a:ext>
            </a:extLst>
          </p:cNvPr>
          <p:cNvSpPr txBox="1"/>
          <p:nvPr/>
        </p:nvSpPr>
        <p:spPr>
          <a:xfrm>
            <a:off x="10153930" y="2975626"/>
            <a:ext cx="375267" cy="369332"/>
          </a:xfrm>
          <a:prstGeom prst="rect">
            <a:avLst/>
          </a:prstGeom>
          <a:noFill/>
        </p:spPr>
        <p:txBody>
          <a:bodyPr wrap="square" rtlCol="0">
            <a:spAutoFit/>
          </a:bodyPr>
          <a:lstStyle/>
          <a:p>
            <a:r>
              <a:rPr lang="en-US" dirty="0"/>
              <a:t>9</a:t>
            </a:r>
          </a:p>
        </p:txBody>
      </p:sp>
      <p:sp>
        <p:nvSpPr>
          <p:cNvPr id="88" name="TextBox 87">
            <a:extLst>
              <a:ext uri="{FF2B5EF4-FFF2-40B4-BE49-F238E27FC236}">
                <a16:creationId xmlns:a16="http://schemas.microsoft.com/office/drawing/2014/main" id="{451FC77B-4C15-4EA6-B18A-391A7D88F60D}"/>
              </a:ext>
            </a:extLst>
          </p:cNvPr>
          <p:cNvSpPr txBox="1"/>
          <p:nvPr/>
        </p:nvSpPr>
        <p:spPr>
          <a:xfrm>
            <a:off x="10303971" y="2975626"/>
            <a:ext cx="300082" cy="369332"/>
          </a:xfrm>
          <a:prstGeom prst="rect">
            <a:avLst/>
          </a:prstGeom>
          <a:noFill/>
        </p:spPr>
        <p:txBody>
          <a:bodyPr wrap="none" rtlCol="0">
            <a:spAutoFit/>
          </a:bodyPr>
          <a:lstStyle/>
          <a:p>
            <a:r>
              <a:rPr lang="en-US" dirty="0"/>
              <a:t>0</a:t>
            </a:r>
          </a:p>
        </p:txBody>
      </p:sp>
      <p:sp>
        <p:nvSpPr>
          <p:cNvPr id="89" name="TextBox 88">
            <a:extLst>
              <a:ext uri="{FF2B5EF4-FFF2-40B4-BE49-F238E27FC236}">
                <a16:creationId xmlns:a16="http://schemas.microsoft.com/office/drawing/2014/main" id="{4CF4D93C-C856-477E-BE40-333D493C3C5E}"/>
              </a:ext>
            </a:extLst>
          </p:cNvPr>
          <p:cNvSpPr txBox="1"/>
          <p:nvPr/>
        </p:nvSpPr>
        <p:spPr>
          <a:xfrm>
            <a:off x="8486579" y="2978082"/>
            <a:ext cx="243215" cy="369332"/>
          </a:xfrm>
          <a:prstGeom prst="rect">
            <a:avLst/>
          </a:prstGeom>
          <a:noFill/>
        </p:spPr>
        <p:txBody>
          <a:bodyPr wrap="square" rtlCol="0">
            <a:spAutoFit/>
          </a:bodyPr>
          <a:lstStyle/>
          <a:p>
            <a:r>
              <a:rPr lang="en-US" dirty="0"/>
              <a:t>3</a:t>
            </a:r>
          </a:p>
        </p:txBody>
      </p:sp>
      <p:sp>
        <p:nvSpPr>
          <p:cNvPr id="90" name="TextBox 89">
            <a:extLst>
              <a:ext uri="{FF2B5EF4-FFF2-40B4-BE49-F238E27FC236}">
                <a16:creationId xmlns:a16="http://schemas.microsoft.com/office/drawing/2014/main" id="{18F0AB34-5B14-45F7-A287-2BE67F7AD989}"/>
              </a:ext>
            </a:extLst>
          </p:cNvPr>
          <p:cNvSpPr txBox="1"/>
          <p:nvPr/>
        </p:nvSpPr>
        <p:spPr>
          <a:xfrm>
            <a:off x="8608804" y="2976854"/>
            <a:ext cx="300082" cy="369332"/>
          </a:xfrm>
          <a:prstGeom prst="rect">
            <a:avLst/>
          </a:prstGeom>
          <a:noFill/>
        </p:spPr>
        <p:txBody>
          <a:bodyPr wrap="none" rtlCol="0">
            <a:spAutoFit/>
          </a:bodyPr>
          <a:lstStyle/>
          <a:p>
            <a:r>
              <a:rPr lang="en-US" dirty="0"/>
              <a:t>3</a:t>
            </a:r>
          </a:p>
        </p:txBody>
      </p:sp>
      <p:sp>
        <p:nvSpPr>
          <p:cNvPr id="91" name="TextBox 90">
            <a:extLst>
              <a:ext uri="{FF2B5EF4-FFF2-40B4-BE49-F238E27FC236}">
                <a16:creationId xmlns:a16="http://schemas.microsoft.com/office/drawing/2014/main" id="{38596AE8-2215-48AD-B5F1-DBDF2EF78EFD}"/>
              </a:ext>
            </a:extLst>
          </p:cNvPr>
          <p:cNvSpPr txBox="1"/>
          <p:nvPr/>
        </p:nvSpPr>
        <p:spPr>
          <a:xfrm>
            <a:off x="8748663" y="2975626"/>
            <a:ext cx="300082" cy="369332"/>
          </a:xfrm>
          <a:prstGeom prst="rect">
            <a:avLst/>
          </a:prstGeom>
          <a:noFill/>
        </p:spPr>
        <p:txBody>
          <a:bodyPr wrap="none" rtlCol="0">
            <a:spAutoFit/>
          </a:bodyPr>
          <a:lstStyle/>
          <a:p>
            <a:r>
              <a:rPr lang="en-US" dirty="0"/>
              <a:t>4</a:t>
            </a:r>
          </a:p>
        </p:txBody>
      </p:sp>
      <p:sp>
        <p:nvSpPr>
          <p:cNvPr id="92" name="TextBox 91">
            <a:extLst>
              <a:ext uri="{FF2B5EF4-FFF2-40B4-BE49-F238E27FC236}">
                <a16:creationId xmlns:a16="http://schemas.microsoft.com/office/drawing/2014/main" id="{A9D108E3-E59E-454C-9134-DA74C6F710E1}"/>
              </a:ext>
            </a:extLst>
          </p:cNvPr>
          <p:cNvSpPr txBox="1"/>
          <p:nvPr/>
        </p:nvSpPr>
        <p:spPr>
          <a:xfrm>
            <a:off x="8369426" y="2979310"/>
            <a:ext cx="300082" cy="369332"/>
          </a:xfrm>
          <a:prstGeom prst="rect">
            <a:avLst/>
          </a:prstGeom>
          <a:noFill/>
        </p:spPr>
        <p:txBody>
          <a:bodyPr wrap="none" rtlCol="0">
            <a:spAutoFit/>
          </a:bodyPr>
          <a:lstStyle/>
          <a:p>
            <a:r>
              <a:rPr lang="en-US" dirty="0"/>
              <a:t>1</a:t>
            </a:r>
          </a:p>
        </p:txBody>
      </p:sp>
      <p:sp>
        <p:nvSpPr>
          <p:cNvPr id="94" name="TextBox 93">
            <a:extLst>
              <a:ext uri="{FF2B5EF4-FFF2-40B4-BE49-F238E27FC236}">
                <a16:creationId xmlns:a16="http://schemas.microsoft.com/office/drawing/2014/main" id="{D9C10601-96FD-4530-B25F-407E39F10EC6}"/>
              </a:ext>
            </a:extLst>
          </p:cNvPr>
          <p:cNvSpPr txBox="1"/>
          <p:nvPr/>
        </p:nvSpPr>
        <p:spPr>
          <a:xfrm>
            <a:off x="8898704" y="2987713"/>
            <a:ext cx="300082" cy="369332"/>
          </a:xfrm>
          <a:prstGeom prst="rect">
            <a:avLst/>
          </a:prstGeom>
          <a:noFill/>
        </p:spPr>
        <p:txBody>
          <a:bodyPr wrap="none" rtlCol="0">
            <a:spAutoFit/>
          </a:bodyPr>
          <a:lstStyle/>
          <a:p>
            <a:r>
              <a:rPr lang="en-US" dirty="0"/>
              <a:t>0</a:t>
            </a:r>
          </a:p>
        </p:txBody>
      </p:sp>
      <p:sp>
        <p:nvSpPr>
          <p:cNvPr id="95" name="TextBox 94">
            <a:extLst>
              <a:ext uri="{FF2B5EF4-FFF2-40B4-BE49-F238E27FC236}">
                <a16:creationId xmlns:a16="http://schemas.microsoft.com/office/drawing/2014/main" id="{2CE8B998-B1DF-4F04-A980-E58D086EFEEB}"/>
              </a:ext>
            </a:extLst>
          </p:cNvPr>
          <p:cNvSpPr txBox="1"/>
          <p:nvPr/>
        </p:nvSpPr>
        <p:spPr>
          <a:xfrm>
            <a:off x="9760648" y="2978082"/>
            <a:ext cx="300082"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348627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31" grpId="0"/>
      <p:bldP spid="32" grpId="0"/>
      <p:bldP spid="33" grpId="0"/>
      <p:bldP spid="52" grpId="0"/>
      <p:bldP spid="53" grpId="0"/>
      <p:bldP spid="54" grpId="0"/>
      <p:bldP spid="55" grpId="0"/>
      <p:bldP spid="56" grpId="0"/>
      <p:bldP spid="57" grpId="0"/>
      <p:bldP spid="60" grpId="0"/>
      <p:bldP spid="61" grpId="0"/>
      <p:bldP spid="63" grpId="0"/>
      <p:bldP spid="64" grpId="0"/>
      <p:bldP spid="75" grpId="0"/>
      <p:bldP spid="76" grpId="0"/>
      <p:bldP spid="77" grpId="0"/>
      <p:bldP spid="78" grpId="0"/>
      <p:bldP spid="79" grpId="0"/>
      <p:bldP spid="80" grpId="0"/>
      <p:bldP spid="81" grpId="0"/>
      <p:bldP spid="84" grpId="0"/>
      <p:bldP spid="85" grpId="0"/>
      <p:bldP spid="86" grpId="0"/>
      <p:bldP spid="87" grpId="0"/>
      <p:bldP spid="88" grpId="0"/>
      <p:bldP spid="89" grpId="0"/>
      <p:bldP spid="90" grpId="0"/>
      <p:bldP spid="91" grpId="0"/>
      <p:bldP spid="92" grpId="0"/>
      <p:bldP spid="94" grpId="0"/>
      <p:bldP spid="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4E96-7C7D-4240-9BC1-C959BD9C0BC6}"/>
              </a:ext>
            </a:extLst>
          </p:cNvPr>
          <p:cNvSpPr>
            <a:spLocks noGrp="1"/>
          </p:cNvSpPr>
          <p:nvPr>
            <p:ph type="title"/>
          </p:nvPr>
        </p:nvSpPr>
        <p:spPr/>
        <p:txBody>
          <a:bodyPr/>
          <a:lstStyle/>
          <a:p>
            <a:r>
              <a:rPr lang="en-US" dirty="0"/>
              <a:t>Understanding Grid Squares	</a:t>
            </a:r>
          </a:p>
        </p:txBody>
      </p:sp>
      <p:sp>
        <p:nvSpPr>
          <p:cNvPr id="3" name="Content Placeholder 2">
            <a:extLst>
              <a:ext uri="{FF2B5EF4-FFF2-40B4-BE49-F238E27FC236}">
                <a16:creationId xmlns:a16="http://schemas.microsoft.com/office/drawing/2014/main" id="{F52264ED-F140-41BE-9712-CFC7D5771AD2}"/>
              </a:ext>
            </a:extLst>
          </p:cNvPr>
          <p:cNvSpPr>
            <a:spLocks noGrp="1"/>
          </p:cNvSpPr>
          <p:nvPr>
            <p:ph idx="1"/>
          </p:nvPr>
        </p:nvSpPr>
        <p:spPr/>
        <p:txBody>
          <a:bodyPr/>
          <a:lstStyle/>
          <a:p>
            <a:r>
              <a:rPr lang="en-US" dirty="0"/>
              <a:t>In the door up the stairs or left to right and up</a:t>
            </a:r>
          </a:p>
          <a:p>
            <a:r>
              <a:rPr lang="en-US" dirty="0"/>
              <a:t>We want to know what square the star is in </a:t>
            </a:r>
          </a:p>
          <a:p>
            <a:r>
              <a:rPr lang="en-US" dirty="0"/>
              <a:t>In the door</a:t>
            </a:r>
          </a:p>
          <a:p>
            <a:r>
              <a:rPr lang="en-US" dirty="0"/>
              <a:t>Up the stairs</a:t>
            </a:r>
          </a:p>
          <a:p>
            <a:r>
              <a:rPr lang="en-US" dirty="0"/>
              <a:t>Starting corner of the grid</a:t>
            </a:r>
          </a:p>
          <a:p>
            <a:r>
              <a:rPr lang="en-US" dirty="0"/>
              <a:t>The square</a:t>
            </a:r>
          </a:p>
        </p:txBody>
      </p:sp>
      <p:pic>
        <p:nvPicPr>
          <p:cNvPr id="5" name="Picture 4">
            <a:extLst>
              <a:ext uri="{FF2B5EF4-FFF2-40B4-BE49-F238E27FC236}">
                <a16:creationId xmlns:a16="http://schemas.microsoft.com/office/drawing/2014/main" id="{AD8F4299-C598-4CA2-9068-C372AE2D6F33}"/>
              </a:ext>
            </a:extLst>
          </p:cNvPr>
          <p:cNvPicPr>
            <a:picLocks noChangeAspect="1"/>
          </p:cNvPicPr>
          <p:nvPr/>
        </p:nvPicPr>
        <p:blipFill>
          <a:blip r:embed="rId2"/>
          <a:stretch>
            <a:fillRect/>
          </a:stretch>
        </p:blipFill>
        <p:spPr>
          <a:xfrm>
            <a:off x="6722391" y="1609886"/>
            <a:ext cx="5421034" cy="4917440"/>
          </a:xfrm>
          <a:prstGeom prst="rect">
            <a:avLst/>
          </a:prstGeom>
        </p:spPr>
      </p:pic>
      <p:sp>
        <p:nvSpPr>
          <p:cNvPr id="6" name="Star: 5 Points 5">
            <a:extLst>
              <a:ext uri="{FF2B5EF4-FFF2-40B4-BE49-F238E27FC236}">
                <a16:creationId xmlns:a16="http://schemas.microsoft.com/office/drawing/2014/main" id="{95EFC9AB-43AA-4E90-9071-A31EC2B5F3BD}"/>
              </a:ext>
            </a:extLst>
          </p:cNvPr>
          <p:cNvSpPr/>
          <p:nvPr/>
        </p:nvSpPr>
        <p:spPr>
          <a:xfrm>
            <a:off x="10213025" y="2659121"/>
            <a:ext cx="254000" cy="26140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3557EC9-BD1B-4A43-A783-B15647C5064F}"/>
              </a:ext>
            </a:extLst>
          </p:cNvPr>
          <p:cNvCxnSpPr/>
          <p:nvPr/>
        </p:nvCxnSpPr>
        <p:spPr>
          <a:xfrm>
            <a:off x="7070682" y="6452681"/>
            <a:ext cx="219269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202638B1-39BE-41D1-A56F-6B74B6C604E7}"/>
              </a:ext>
            </a:extLst>
          </p:cNvPr>
          <p:cNvCxnSpPr/>
          <p:nvPr/>
        </p:nvCxnSpPr>
        <p:spPr>
          <a:xfrm flipV="1">
            <a:off x="9655262" y="3737473"/>
            <a:ext cx="65314" cy="26405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2743A93-D0C0-4378-A1FD-DDEE22BFD5ED}"/>
              </a:ext>
            </a:extLst>
          </p:cNvPr>
          <p:cNvSpPr/>
          <p:nvPr/>
        </p:nvSpPr>
        <p:spPr>
          <a:xfrm>
            <a:off x="9571286" y="3560191"/>
            <a:ext cx="83976" cy="111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AA21-00C5-4720-9BD6-793B3525E311}"/>
              </a:ext>
            </a:extLst>
          </p:cNvPr>
          <p:cNvSpPr/>
          <p:nvPr/>
        </p:nvSpPr>
        <p:spPr>
          <a:xfrm>
            <a:off x="9720576" y="2020640"/>
            <a:ext cx="1427584" cy="1651519"/>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5463083-EBF5-42C3-AD22-41E0A14A02AA}"/>
              </a:ext>
            </a:extLst>
          </p:cNvPr>
          <p:cNvSpPr/>
          <p:nvPr/>
        </p:nvSpPr>
        <p:spPr>
          <a:xfrm>
            <a:off x="9263376" y="6378037"/>
            <a:ext cx="599081" cy="2145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F4EE82-8288-496F-8EB5-610E30CE0A13}"/>
              </a:ext>
            </a:extLst>
          </p:cNvPr>
          <p:cNvSpPr/>
          <p:nvPr/>
        </p:nvSpPr>
        <p:spPr>
          <a:xfrm>
            <a:off x="6722391" y="3142022"/>
            <a:ext cx="282977" cy="8701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58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249F03-C18F-488F-8A98-FB2B25C841DF}"/>
              </a:ext>
            </a:extLst>
          </p:cNvPr>
          <p:cNvPicPr>
            <a:picLocks noChangeAspect="1"/>
          </p:cNvPicPr>
          <p:nvPr/>
        </p:nvPicPr>
        <p:blipFill>
          <a:blip r:embed="rId2"/>
          <a:stretch>
            <a:fillRect/>
          </a:stretch>
        </p:blipFill>
        <p:spPr>
          <a:xfrm>
            <a:off x="7885080" y="75671"/>
            <a:ext cx="4077550" cy="6706658"/>
          </a:xfrm>
          <a:prstGeom prst="rect">
            <a:avLst/>
          </a:prstGeom>
        </p:spPr>
      </p:pic>
      <p:sp>
        <p:nvSpPr>
          <p:cNvPr id="2" name="Title 1"/>
          <p:cNvSpPr>
            <a:spLocks noGrp="1"/>
          </p:cNvSpPr>
          <p:nvPr>
            <p:ph type="title"/>
          </p:nvPr>
        </p:nvSpPr>
        <p:spPr/>
        <p:txBody>
          <a:bodyPr/>
          <a:lstStyle/>
          <a:p>
            <a:r>
              <a:rPr lang="en-US" dirty="0"/>
              <a:t>UTM Coordinates for </a:t>
            </a:r>
            <a:br>
              <a:rPr lang="en-US" dirty="0"/>
            </a:br>
            <a:r>
              <a:rPr lang="en-US" dirty="0"/>
              <a:t>The star</a:t>
            </a:r>
          </a:p>
        </p:txBody>
      </p:sp>
      <p:sp>
        <p:nvSpPr>
          <p:cNvPr id="4" name="Rectangle 3"/>
          <p:cNvSpPr/>
          <p:nvPr/>
        </p:nvSpPr>
        <p:spPr>
          <a:xfrm>
            <a:off x="3354716" y="3405430"/>
            <a:ext cx="2457724" cy="369332"/>
          </a:xfrm>
          <a:prstGeom prst="rect">
            <a:avLst/>
          </a:prstGeom>
        </p:spPr>
        <p:txBody>
          <a:bodyPr wrap="none">
            <a:spAutoFit/>
          </a:bodyPr>
          <a:lstStyle/>
          <a:p>
            <a:r>
              <a:rPr lang="en-US" dirty="0"/>
              <a:t>15S 0713 340  4316 990</a:t>
            </a:r>
          </a:p>
        </p:txBody>
      </p:sp>
      <p:cxnSp>
        <p:nvCxnSpPr>
          <p:cNvPr id="7" name="Straight Arrow Connector 6"/>
          <p:cNvCxnSpPr>
            <a:cxnSpLocks/>
            <a:stCxn id="16" idx="2"/>
          </p:cNvCxnSpPr>
          <p:nvPr/>
        </p:nvCxnSpPr>
        <p:spPr>
          <a:xfrm>
            <a:off x="3611810" y="3774762"/>
            <a:ext cx="5205619" cy="27753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17" idx="2"/>
          </p:cNvCxnSpPr>
          <p:nvPr/>
        </p:nvCxnSpPr>
        <p:spPr>
          <a:xfrm>
            <a:off x="4061075" y="3774762"/>
            <a:ext cx="5383474" cy="21393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18" idx="2"/>
          </p:cNvCxnSpPr>
          <p:nvPr/>
        </p:nvCxnSpPr>
        <p:spPr>
          <a:xfrm>
            <a:off x="5056926" y="3794698"/>
            <a:ext cx="3007282" cy="6560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432681" y="3467487"/>
            <a:ext cx="358257" cy="307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20738" y="3467487"/>
            <a:ext cx="480674" cy="307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00894" y="3456394"/>
            <a:ext cx="512063" cy="338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0018154" y="2113357"/>
            <a:ext cx="530352" cy="68748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88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Why a Map and Compass</a:t>
            </a:r>
            <a:endParaRPr lang="en-US" dirty="0"/>
          </a:p>
        </p:txBody>
      </p:sp>
      <p:sp>
        <p:nvSpPr>
          <p:cNvPr id="3" name="Content Placeholder 2"/>
          <p:cNvSpPr>
            <a:spLocks noGrp="1"/>
          </p:cNvSpPr>
          <p:nvPr>
            <p:ph idx="1"/>
          </p:nvPr>
        </p:nvSpPr>
        <p:spPr>
          <a:xfrm>
            <a:off x="1069848" y="2320412"/>
            <a:ext cx="10058400" cy="3851787"/>
          </a:xfrm>
        </p:spPr>
        <p:txBody>
          <a:bodyPr>
            <a:normAutofit/>
          </a:bodyPr>
          <a:lstStyle/>
          <a:p>
            <a:r>
              <a:rPr lang="en-US" altLang="en-US" dirty="0"/>
              <a:t>One of the Ten Essentials</a:t>
            </a:r>
          </a:p>
          <a:p>
            <a:pPr lvl="1"/>
            <a:r>
              <a:rPr lang="en-US" altLang="en-US" dirty="0"/>
              <a:t>Map </a:t>
            </a:r>
            <a:r>
              <a:rPr lang="en-US" altLang="en-US" b="1" u="sng" dirty="0"/>
              <a:t>and</a:t>
            </a:r>
            <a:r>
              <a:rPr lang="en-US" altLang="en-US" dirty="0"/>
              <a:t> Compass</a:t>
            </a:r>
          </a:p>
          <a:p>
            <a:r>
              <a:rPr lang="en-US" altLang="en-US" dirty="0"/>
              <a:t>Why not rely on a GPS?</a:t>
            </a:r>
          </a:p>
          <a:p>
            <a:pPr lvl="1"/>
            <a:r>
              <a:rPr lang="en-US" altLang="en-US" dirty="0"/>
              <a:t>Subject to</a:t>
            </a:r>
          </a:p>
          <a:p>
            <a:pPr lvl="2"/>
            <a:r>
              <a:rPr lang="en-US" altLang="en-US" dirty="0"/>
              <a:t>Signal being blocked (Weather and other reasons)</a:t>
            </a:r>
          </a:p>
          <a:p>
            <a:pPr lvl="2"/>
            <a:r>
              <a:rPr lang="en-US" altLang="en-US" dirty="0"/>
              <a:t>Batteries </a:t>
            </a:r>
          </a:p>
          <a:p>
            <a:pPr lvl="2"/>
            <a:r>
              <a:rPr lang="en-US" altLang="en-US" dirty="0"/>
              <a:t>Can be broken/get wet</a:t>
            </a:r>
          </a:p>
          <a:p>
            <a:endParaRPr lang="en-US" dirty="0"/>
          </a:p>
        </p:txBody>
      </p:sp>
    </p:spTree>
    <p:extLst>
      <p:ext uri="{BB962C8B-B14F-4D97-AF65-F5344CB8AC3E}">
        <p14:creationId xmlns:p14="http://schemas.microsoft.com/office/powerpoint/2010/main" val="414160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8227-A65E-427B-B73C-B5733783C742}"/>
              </a:ext>
            </a:extLst>
          </p:cNvPr>
          <p:cNvSpPr>
            <a:spLocks noGrp="1"/>
          </p:cNvSpPr>
          <p:nvPr>
            <p:ph type="title"/>
          </p:nvPr>
        </p:nvSpPr>
        <p:spPr/>
        <p:txBody>
          <a:bodyPr/>
          <a:lstStyle/>
          <a:p>
            <a:r>
              <a:rPr lang="en-US" dirty="0" err="1"/>
              <a:t>UTM</a:t>
            </a:r>
            <a:r>
              <a:rPr lang="en-US" dirty="0"/>
              <a:t> Exercise</a:t>
            </a:r>
          </a:p>
        </p:txBody>
      </p:sp>
      <p:sp>
        <p:nvSpPr>
          <p:cNvPr id="3" name="Content Placeholder 2">
            <a:extLst>
              <a:ext uri="{FF2B5EF4-FFF2-40B4-BE49-F238E27FC236}">
                <a16:creationId xmlns:a16="http://schemas.microsoft.com/office/drawing/2014/main" id="{CFD68DFE-B2A5-4A2C-A71D-C3A449F1B3DC}"/>
              </a:ext>
            </a:extLst>
          </p:cNvPr>
          <p:cNvSpPr>
            <a:spLocks noGrp="1"/>
          </p:cNvSpPr>
          <p:nvPr>
            <p:ph idx="1"/>
          </p:nvPr>
        </p:nvSpPr>
        <p:spPr/>
        <p:txBody>
          <a:bodyPr/>
          <a:lstStyle/>
          <a:p>
            <a:r>
              <a:rPr lang="en-US" dirty="0"/>
              <a:t>What are the coordinates for the building north of the “b” in Tucker Knob?</a:t>
            </a:r>
          </a:p>
        </p:txBody>
      </p:sp>
    </p:spTree>
    <p:extLst>
      <p:ext uri="{BB962C8B-B14F-4D97-AF65-F5344CB8AC3E}">
        <p14:creationId xmlns:p14="http://schemas.microsoft.com/office/powerpoint/2010/main" val="750980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B8B1-C0A7-46BA-8273-62AF8A079F15}"/>
              </a:ext>
            </a:extLst>
          </p:cNvPr>
          <p:cNvSpPr>
            <a:spLocks noGrp="1"/>
          </p:cNvSpPr>
          <p:nvPr>
            <p:ph type="title"/>
          </p:nvPr>
        </p:nvSpPr>
        <p:spPr>
          <a:xfrm>
            <a:off x="7883612" y="484632"/>
            <a:ext cx="3816774" cy="1609344"/>
          </a:xfrm>
          <a:ln>
            <a:noFill/>
          </a:ln>
        </p:spPr>
        <p:txBody>
          <a:bodyPr>
            <a:normAutofit/>
          </a:bodyPr>
          <a:lstStyle/>
          <a:p>
            <a:r>
              <a:rPr lang="en-US" sz="3200" dirty="0" err="1"/>
              <a:t>UTM</a:t>
            </a:r>
            <a:r>
              <a:rPr lang="en-US" sz="3200" dirty="0"/>
              <a:t> Exercise</a:t>
            </a:r>
          </a:p>
        </p:txBody>
      </p:sp>
      <p:sp>
        <p:nvSpPr>
          <p:cNvPr id="10" name="Content Placeholder 9">
            <a:extLst>
              <a:ext uri="{FF2B5EF4-FFF2-40B4-BE49-F238E27FC236}">
                <a16:creationId xmlns:a16="http://schemas.microsoft.com/office/drawing/2014/main" id="{986EFBC9-E142-482F-A61D-09CE1D2678AB}"/>
              </a:ext>
            </a:extLst>
          </p:cNvPr>
          <p:cNvSpPr>
            <a:spLocks noGrp="1"/>
          </p:cNvSpPr>
          <p:nvPr>
            <p:ph idx="1"/>
          </p:nvPr>
        </p:nvSpPr>
        <p:spPr>
          <a:xfrm>
            <a:off x="7883611" y="2121408"/>
            <a:ext cx="3816774" cy="4050792"/>
          </a:xfrm>
        </p:spPr>
        <p:txBody>
          <a:bodyPr>
            <a:normAutofit/>
          </a:bodyPr>
          <a:lstStyle/>
          <a:p>
            <a:endParaRPr lang="en-US" sz="1600" dirty="0"/>
          </a:p>
          <a:p>
            <a:r>
              <a:rPr lang="en-US" sz="2400" dirty="0"/>
              <a:t>15S 0715750 4317780</a:t>
            </a:r>
          </a:p>
        </p:txBody>
      </p:sp>
      <p:pic>
        <p:nvPicPr>
          <p:cNvPr id="4" name="Picture 3" descr="A picture containing stone&#10;&#10;Description automatically generated">
            <a:extLst>
              <a:ext uri="{FF2B5EF4-FFF2-40B4-BE49-F238E27FC236}">
                <a16:creationId xmlns:a16="http://schemas.microsoft.com/office/drawing/2014/main" id="{500B5EF4-2967-42D3-84A3-D717DA8A8A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4" y="876822"/>
            <a:ext cx="7746745" cy="5810059"/>
          </a:xfrm>
          <a:prstGeom prst="rect">
            <a:avLst/>
          </a:prstGeom>
        </p:spPr>
      </p:pic>
    </p:spTree>
    <p:extLst>
      <p:ext uri="{BB962C8B-B14F-4D97-AF65-F5344CB8AC3E}">
        <p14:creationId xmlns:p14="http://schemas.microsoft.com/office/powerpoint/2010/main" val="332321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3956-25D0-49E5-AA07-67BD5BA80BDB}"/>
              </a:ext>
            </a:extLst>
          </p:cNvPr>
          <p:cNvSpPr>
            <a:spLocks noGrp="1"/>
          </p:cNvSpPr>
          <p:nvPr>
            <p:ph type="title"/>
          </p:nvPr>
        </p:nvSpPr>
        <p:spPr/>
        <p:txBody>
          <a:bodyPr/>
          <a:lstStyle/>
          <a:p>
            <a:r>
              <a:rPr lang="en-US" dirty="0" err="1"/>
              <a:t>UTM</a:t>
            </a:r>
            <a:r>
              <a:rPr lang="en-US" dirty="0"/>
              <a:t> Exercise</a:t>
            </a:r>
          </a:p>
        </p:txBody>
      </p:sp>
      <p:sp>
        <p:nvSpPr>
          <p:cNvPr id="3" name="Content Placeholder 2">
            <a:extLst>
              <a:ext uri="{FF2B5EF4-FFF2-40B4-BE49-F238E27FC236}">
                <a16:creationId xmlns:a16="http://schemas.microsoft.com/office/drawing/2014/main" id="{C9F5BEFC-3F87-4732-BBED-136813C2936D}"/>
              </a:ext>
            </a:extLst>
          </p:cNvPr>
          <p:cNvSpPr>
            <a:spLocks noGrp="1"/>
          </p:cNvSpPr>
          <p:nvPr>
            <p:ph idx="1"/>
          </p:nvPr>
        </p:nvSpPr>
        <p:spPr/>
        <p:txBody>
          <a:bodyPr/>
          <a:lstStyle/>
          <a:p>
            <a:r>
              <a:rPr lang="en-US" dirty="0"/>
              <a:t>What is at 15S 0713320 4316990</a:t>
            </a:r>
          </a:p>
        </p:txBody>
      </p:sp>
    </p:spTree>
    <p:extLst>
      <p:ext uri="{BB962C8B-B14F-4D97-AF65-F5344CB8AC3E}">
        <p14:creationId xmlns:p14="http://schemas.microsoft.com/office/powerpoint/2010/main" val="623895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Compass</a:t>
            </a:r>
            <a:endParaRPr lang="en-US" dirty="0"/>
          </a:p>
        </p:txBody>
      </p:sp>
      <p:sp>
        <p:nvSpPr>
          <p:cNvPr id="3" name="Content Placeholder 2"/>
          <p:cNvSpPr>
            <a:spLocks noGrp="1"/>
          </p:cNvSpPr>
          <p:nvPr>
            <p:ph idx="1"/>
          </p:nvPr>
        </p:nvSpPr>
        <p:spPr>
          <a:xfrm>
            <a:off x="1069848" y="2320412"/>
            <a:ext cx="10058400" cy="3851787"/>
          </a:xfrm>
        </p:spPr>
        <p:txBody>
          <a:bodyPr>
            <a:normAutofit/>
          </a:bodyPr>
          <a:lstStyle/>
          <a:p>
            <a:r>
              <a:rPr lang="en-US" altLang="en-US" dirty="0"/>
              <a:t>What’s it Good for?</a:t>
            </a:r>
          </a:p>
          <a:p>
            <a:pPr lvl="1"/>
            <a:r>
              <a:rPr lang="en-US" altLang="en-US" dirty="0"/>
              <a:t>Compass by itself to walk in a straight line on a heading or barring </a:t>
            </a:r>
          </a:p>
          <a:p>
            <a:pPr lvl="1"/>
            <a:endParaRPr lang="en-US" altLang="en-US" dirty="0"/>
          </a:p>
          <a:p>
            <a:r>
              <a:rPr lang="en-US" altLang="en-US" dirty="0"/>
              <a:t>With a Map</a:t>
            </a:r>
          </a:p>
          <a:p>
            <a:pPr lvl="1"/>
            <a:r>
              <a:rPr lang="en-US" altLang="en-US" dirty="0"/>
              <a:t>Find where you are (Point)</a:t>
            </a:r>
          </a:p>
          <a:p>
            <a:pPr lvl="1"/>
            <a:r>
              <a:rPr lang="en-US" altLang="en-US" dirty="0"/>
              <a:t>Find where you’re going  (Heading or Barring)</a:t>
            </a:r>
          </a:p>
          <a:p>
            <a:pPr lvl="1"/>
            <a:r>
              <a:rPr lang="en-US" altLang="en-US" dirty="0"/>
              <a:t>Find where you have been (Back Azimuth) </a:t>
            </a:r>
          </a:p>
          <a:p>
            <a:endParaRPr lang="en-US" dirty="0"/>
          </a:p>
        </p:txBody>
      </p:sp>
    </p:spTree>
    <p:extLst>
      <p:ext uri="{BB962C8B-B14F-4D97-AF65-F5344CB8AC3E}">
        <p14:creationId xmlns:p14="http://schemas.microsoft.com/office/powerpoint/2010/main" val="128046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298" y="2121408"/>
            <a:ext cx="11006950" cy="4242816"/>
          </a:xfrm>
        </p:spPr>
        <p:txBody>
          <a:bodyPr>
            <a:normAutofit/>
          </a:bodyPr>
          <a:lstStyle/>
          <a:p>
            <a:pPr marL="0" indent="0">
              <a:lnSpc>
                <a:spcPct val="100000"/>
              </a:lnSpc>
              <a:spcBef>
                <a:spcPts val="0"/>
              </a:spcBef>
              <a:buNone/>
            </a:pPr>
            <a:r>
              <a:rPr lang="en-US" sz="1600" dirty="0">
                <a:latin typeface="Gill Sans MT" panose="020B0502020104020203" pitchFamily="34" charset="0"/>
              </a:rPr>
              <a:t>The compass consists of a magnetized metal needle that floats on a </a:t>
            </a:r>
          </a:p>
          <a:p>
            <a:pPr marL="0" indent="0">
              <a:lnSpc>
                <a:spcPct val="100000"/>
              </a:lnSpc>
              <a:spcBef>
                <a:spcPts val="0"/>
              </a:spcBef>
              <a:buNone/>
            </a:pPr>
            <a:r>
              <a:rPr lang="en-US" sz="1600" dirty="0">
                <a:latin typeface="Gill Sans MT" panose="020B0502020104020203" pitchFamily="34" charset="0"/>
              </a:rPr>
              <a:t>pivot point.  The needle orients to the magnetic field lines of the earth.  </a:t>
            </a:r>
          </a:p>
          <a:p>
            <a:pPr marL="0" indent="0">
              <a:lnSpc>
                <a:spcPct val="100000"/>
              </a:lnSpc>
              <a:buNone/>
            </a:pPr>
            <a:r>
              <a:rPr lang="en-US" sz="1600" dirty="0">
                <a:latin typeface="Gill Sans MT" panose="020B0502020104020203" pitchFamily="34" charset="0"/>
              </a:rPr>
              <a:t>The basic orienteering compass is composed of the following parts:</a:t>
            </a:r>
            <a:br>
              <a:rPr lang="en-US" sz="1600" dirty="0">
                <a:latin typeface="Gill Sans MT" panose="020B0502020104020203" pitchFamily="34" charset="0"/>
              </a:rPr>
            </a:br>
            <a:r>
              <a:rPr lang="en-US" sz="1600" dirty="0">
                <a:latin typeface="Gill Sans MT" panose="020B0502020104020203" pitchFamily="34" charset="0"/>
              </a:rPr>
              <a:t>Base plate</a:t>
            </a:r>
            <a:br>
              <a:rPr lang="en-US" sz="1600" dirty="0">
                <a:latin typeface="Gill Sans MT" panose="020B0502020104020203" pitchFamily="34" charset="0"/>
              </a:rPr>
            </a:br>
            <a:r>
              <a:rPr lang="en-US" sz="1600" dirty="0">
                <a:latin typeface="Gill Sans MT" panose="020B0502020104020203" pitchFamily="34" charset="0"/>
              </a:rPr>
              <a:t>Straight edge and ruler</a:t>
            </a:r>
            <a:br>
              <a:rPr lang="en-US" sz="1600" dirty="0">
                <a:latin typeface="Gill Sans MT" panose="020B0502020104020203" pitchFamily="34" charset="0"/>
              </a:rPr>
            </a:br>
            <a:r>
              <a:rPr lang="en-US" sz="1600" dirty="0">
                <a:latin typeface="Gill Sans MT" panose="020B0502020104020203" pitchFamily="34" charset="0"/>
              </a:rPr>
              <a:t>Direction of travel arrow</a:t>
            </a:r>
            <a:br>
              <a:rPr lang="en-US" sz="1600" dirty="0">
                <a:latin typeface="Gill Sans MT" panose="020B0502020104020203" pitchFamily="34" charset="0"/>
              </a:rPr>
            </a:br>
            <a:r>
              <a:rPr lang="en-US" sz="1600" dirty="0">
                <a:latin typeface="Gill Sans MT" panose="020B0502020104020203" pitchFamily="34" charset="0"/>
              </a:rPr>
              <a:t>Compass housing with 360 degree markings</a:t>
            </a:r>
            <a:br>
              <a:rPr lang="en-US" sz="1600" dirty="0">
                <a:latin typeface="Gill Sans MT" panose="020B0502020104020203" pitchFamily="34" charset="0"/>
              </a:rPr>
            </a:br>
            <a:r>
              <a:rPr lang="en-US" sz="1600" dirty="0">
                <a:latin typeface="Gill Sans MT" panose="020B0502020104020203" pitchFamily="34" charset="0"/>
              </a:rPr>
              <a:t>North label</a:t>
            </a:r>
            <a:br>
              <a:rPr lang="en-US" sz="1600" dirty="0">
                <a:latin typeface="Gill Sans MT" panose="020B0502020104020203" pitchFamily="34" charset="0"/>
              </a:rPr>
            </a:br>
            <a:r>
              <a:rPr lang="en-US" sz="1600" dirty="0">
                <a:latin typeface="Gill Sans MT" panose="020B0502020104020203" pitchFamily="34" charset="0"/>
              </a:rPr>
              <a:t>Index line</a:t>
            </a:r>
            <a:br>
              <a:rPr lang="en-US" sz="1600" dirty="0">
                <a:latin typeface="Gill Sans MT" panose="020B0502020104020203" pitchFamily="34" charset="0"/>
              </a:rPr>
            </a:br>
            <a:r>
              <a:rPr lang="en-US" sz="1600" dirty="0">
                <a:latin typeface="Gill Sans MT" panose="020B0502020104020203" pitchFamily="34" charset="0"/>
              </a:rPr>
              <a:t>Orienting arrow</a:t>
            </a:r>
            <a:br>
              <a:rPr lang="en-US" sz="1600" dirty="0">
                <a:latin typeface="Gill Sans MT" panose="020B0502020104020203" pitchFamily="34" charset="0"/>
              </a:rPr>
            </a:br>
            <a:r>
              <a:rPr lang="en-US" sz="1600" dirty="0">
                <a:latin typeface="Gill Sans MT" panose="020B0502020104020203" pitchFamily="34" charset="0"/>
              </a:rPr>
              <a:t>Magnetic needle-NORTH end is ALWAYS red)</a:t>
            </a:r>
          </a:p>
        </p:txBody>
      </p:sp>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308" y="1938471"/>
            <a:ext cx="4464844" cy="41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219" name="Rectangle 3"/>
          <p:cNvSpPr>
            <a:spLocks/>
          </p:cNvSpPr>
          <p:nvPr/>
        </p:nvSpPr>
        <p:spPr bwMode="auto">
          <a:xfrm>
            <a:off x="3247429" y="437554"/>
            <a:ext cx="4813102"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endParaRPr lang="en-US" altLang="en-US" sz="2531" b="1" dirty="0">
              <a:latin typeface="Times" panose="02020603050405020304" pitchFamily="18" charset="0"/>
              <a:cs typeface="Times" panose="02020603050405020304" pitchFamily="18" charset="0"/>
              <a:sym typeface="Times" panose="02020603050405020304" pitchFamily="18" charset="0"/>
            </a:endParaRPr>
          </a:p>
        </p:txBody>
      </p:sp>
      <p:sp>
        <p:nvSpPr>
          <p:cNvPr id="9220" name="Rectangle 4"/>
          <p:cNvSpPr>
            <a:spLocks/>
          </p:cNvSpPr>
          <p:nvPr/>
        </p:nvSpPr>
        <p:spPr bwMode="auto">
          <a:xfrm>
            <a:off x="8123039" y="2009180"/>
            <a:ext cx="1875234"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endParaRPr lang="en-US" altLang="en-US" sz="1266">
              <a:latin typeface="Arial Bold" panose="020B0704020202020204" pitchFamily="34" charset="0"/>
              <a:cs typeface="Arial Bold" panose="020B0704020202020204" pitchFamily="34" charset="0"/>
              <a:sym typeface="Arial Bold" panose="020B0704020202020204" pitchFamily="34" charset="0"/>
            </a:endParaRPr>
          </a:p>
        </p:txBody>
      </p:sp>
      <p:sp>
        <p:nvSpPr>
          <p:cNvPr id="9221" name="Rectangle 5"/>
          <p:cNvSpPr>
            <a:spLocks/>
          </p:cNvSpPr>
          <p:nvPr/>
        </p:nvSpPr>
        <p:spPr bwMode="auto">
          <a:xfrm>
            <a:off x="2122289" y="5272981"/>
            <a:ext cx="4634508"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ltLang="en-US" sz="1266" b="1" dirty="0">
                <a:latin typeface="Gill Sans MT" panose="020B0502020104020203" pitchFamily="34" charset="0"/>
                <a:cs typeface="Times" panose="02020603050405020304" pitchFamily="18" charset="0"/>
                <a:sym typeface="Times" panose="02020603050405020304" pitchFamily="18" charset="0"/>
              </a:rPr>
              <a:t>NOTE!</a:t>
            </a:r>
            <a:r>
              <a:rPr lang="en-US" altLang="en-US" sz="1266" dirty="0">
                <a:latin typeface="Gill Sans MT" panose="020B0502020104020203" pitchFamily="34" charset="0"/>
                <a:cs typeface="Times" panose="02020603050405020304" pitchFamily="18" charset="0"/>
                <a:sym typeface="Times" panose="02020603050405020304" pitchFamily="18" charset="0"/>
              </a:rPr>
              <a:t> There are many different types of compasses and some are very specific for certain tasks. One that has declination adjustment, called an </a:t>
            </a:r>
            <a:r>
              <a:rPr lang="en-US" altLang="en-US" sz="1266" b="1" dirty="0">
                <a:latin typeface="Gill Sans MT" panose="020B0502020104020203" pitchFamily="34" charset="0"/>
                <a:cs typeface="Times" panose="02020603050405020304" pitchFamily="18" charset="0"/>
                <a:sym typeface="Times" panose="02020603050405020304" pitchFamily="18" charset="0"/>
              </a:rPr>
              <a:t>Orienteering compass</a:t>
            </a:r>
            <a:r>
              <a:rPr lang="en-US" altLang="en-US" sz="1266" dirty="0">
                <a:latin typeface="Gill Sans MT" panose="020B0502020104020203" pitchFamily="34" charset="0"/>
                <a:cs typeface="Times" panose="02020603050405020304" pitchFamily="18" charset="0"/>
                <a:sym typeface="Times" panose="02020603050405020304" pitchFamily="18" charset="0"/>
              </a:rPr>
              <a:t>, is very useful. </a:t>
            </a:r>
          </a:p>
        </p:txBody>
      </p:sp>
      <p:sp>
        <p:nvSpPr>
          <p:cNvPr id="8" name="Title 1"/>
          <p:cNvSpPr txBox="1">
            <a:spLocks/>
          </p:cNvSpPr>
          <p:nvPr/>
        </p:nvSpPr>
        <p:spPr>
          <a:xfrm>
            <a:off x="1222248" y="144780"/>
            <a:ext cx="10058400" cy="160934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ltLang="en-US" b="1" dirty="0">
                <a:latin typeface="Times" panose="02020603050405020304" pitchFamily="18" charset="0"/>
                <a:sym typeface="Times" panose="02020603050405020304" pitchFamily="18" charset="0"/>
              </a:rPr>
              <a:t>The Basic Compass Features</a:t>
            </a:r>
            <a:br>
              <a:rPr lang="en-US" altLang="en-US" b="1" dirty="0">
                <a:latin typeface="Times" panose="02020603050405020304" pitchFamily="18" charset="0"/>
                <a:sym typeface="Times" panose="02020603050405020304" pitchFamily="18" charset="0"/>
              </a:rPr>
            </a:br>
            <a:endParaRPr lang="en-US" dirty="0"/>
          </a:p>
        </p:txBody>
      </p:sp>
    </p:spTree>
    <p:extLst>
      <p:ext uri="{BB962C8B-B14F-4D97-AF65-F5344CB8AC3E}">
        <p14:creationId xmlns:p14="http://schemas.microsoft.com/office/powerpoint/2010/main" val="2535586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86287019-8ED7-4644-B90B-367FFD4415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67" t="21275" r="6338" b="23352"/>
          <a:stretch/>
        </p:blipFill>
        <p:spPr>
          <a:xfrm rot="5400000">
            <a:off x="3591625" y="1308031"/>
            <a:ext cx="5476110" cy="2783839"/>
          </a:xfrm>
          <a:prstGeom prst="rect">
            <a:avLst/>
          </a:prstGeom>
        </p:spPr>
      </p:pic>
      <p:pic>
        <p:nvPicPr>
          <p:cNvPr id="7" name="Picture 6" descr="A close up of a watch&#10;&#10;Description automatically generated with low confidence">
            <a:extLst>
              <a:ext uri="{FF2B5EF4-FFF2-40B4-BE49-F238E27FC236}">
                <a16:creationId xmlns:a16="http://schemas.microsoft.com/office/drawing/2014/main" id="{52437837-3A22-4C9E-B3BA-454AB5C370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30" t="19358" r="13926" b="24938"/>
          <a:stretch/>
        </p:blipFill>
        <p:spPr>
          <a:xfrm rot="5400000">
            <a:off x="1409318" y="3781679"/>
            <a:ext cx="3978400" cy="2174242"/>
          </a:xfrm>
          <a:prstGeom prst="rect">
            <a:avLst/>
          </a:prstGeom>
        </p:spPr>
      </p:pic>
      <p:pic>
        <p:nvPicPr>
          <p:cNvPr id="9" name="Picture 8" descr="A pair of binoculars on a table&#10;&#10;Description automatically generated with low confidence">
            <a:extLst>
              <a:ext uri="{FF2B5EF4-FFF2-40B4-BE49-F238E27FC236}">
                <a16:creationId xmlns:a16="http://schemas.microsoft.com/office/drawing/2014/main" id="{B70599F0-8384-4076-8DC9-04EAA4BC46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8" t="21971" r="10063" b="22348"/>
          <a:stretch/>
        </p:blipFill>
        <p:spPr>
          <a:xfrm rot="5400000">
            <a:off x="-1034729" y="996624"/>
            <a:ext cx="4243697" cy="2174240"/>
          </a:xfrm>
          <a:prstGeom prst="rect">
            <a:avLst/>
          </a:prstGeom>
        </p:spPr>
      </p:pic>
      <p:pic>
        <p:nvPicPr>
          <p:cNvPr id="11" name="Picture 10" descr="A picture containing text, device, gauge&#10;&#10;Description automatically generated">
            <a:extLst>
              <a:ext uri="{FF2B5EF4-FFF2-40B4-BE49-F238E27FC236}">
                <a16:creationId xmlns:a16="http://schemas.microsoft.com/office/drawing/2014/main" id="{B4C943A8-D660-4BC0-B05B-C3C548CB39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48" t="2403" r="32433" b="5405"/>
          <a:stretch/>
        </p:blipFill>
        <p:spPr>
          <a:xfrm rot="5400000">
            <a:off x="8634855" y="3300855"/>
            <a:ext cx="2763520" cy="4350770"/>
          </a:xfrm>
          <a:prstGeom prst="rect">
            <a:avLst/>
          </a:prstGeom>
        </p:spPr>
      </p:pic>
      <p:sp>
        <p:nvSpPr>
          <p:cNvPr id="12" name="TextBox 11">
            <a:extLst>
              <a:ext uri="{FF2B5EF4-FFF2-40B4-BE49-F238E27FC236}">
                <a16:creationId xmlns:a16="http://schemas.microsoft.com/office/drawing/2014/main" id="{14867C96-A6B7-4A85-B3B4-5DCE77EC4487}"/>
              </a:ext>
            </a:extLst>
          </p:cNvPr>
          <p:cNvSpPr txBox="1"/>
          <p:nvPr/>
        </p:nvSpPr>
        <p:spPr>
          <a:xfrm>
            <a:off x="150958" y="5143743"/>
            <a:ext cx="1697901" cy="923330"/>
          </a:xfrm>
          <a:prstGeom prst="rect">
            <a:avLst/>
          </a:prstGeom>
          <a:noFill/>
        </p:spPr>
        <p:txBody>
          <a:bodyPr wrap="none" rtlCol="0">
            <a:spAutoFit/>
          </a:bodyPr>
          <a:lstStyle/>
          <a:p>
            <a:r>
              <a:rPr lang="en-US" dirty="0" err="1"/>
              <a:t>Lensatic</a:t>
            </a:r>
            <a:r>
              <a:rPr lang="en-US" dirty="0"/>
              <a:t> </a:t>
            </a:r>
          </a:p>
          <a:p>
            <a:r>
              <a:rPr lang="en-US" dirty="0"/>
              <a:t>Compass</a:t>
            </a:r>
          </a:p>
          <a:p>
            <a:r>
              <a:rPr lang="en-US" dirty="0" err="1"/>
              <a:t>Cammenga</a:t>
            </a:r>
            <a:r>
              <a:rPr lang="en-US" dirty="0"/>
              <a:t> M27</a:t>
            </a:r>
          </a:p>
        </p:txBody>
      </p:sp>
      <p:cxnSp>
        <p:nvCxnSpPr>
          <p:cNvPr id="14" name="Straight Arrow Connector 13">
            <a:extLst>
              <a:ext uri="{FF2B5EF4-FFF2-40B4-BE49-F238E27FC236}">
                <a16:creationId xmlns:a16="http://schemas.microsoft.com/office/drawing/2014/main" id="{9D374C80-DFBD-47BF-999F-EB7D45A9334A}"/>
              </a:ext>
            </a:extLst>
          </p:cNvPr>
          <p:cNvCxnSpPr>
            <a:cxnSpLocks/>
            <a:stCxn id="12" idx="0"/>
          </p:cNvCxnSpPr>
          <p:nvPr/>
        </p:nvCxnSpPr>
        <p:spPr>
          <a:xfrm flipV="1">
            <a:off x="999909" y="4258168"/>
            <a:ext cx="0" cy="88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94A40B-67BB-473F-88CF-86EDA3E4B851}"/>
              </a:ext>
            </a:extLst>
          </p:cNvPr>
          <p:cNvSpPr txBox="1"/>
          <p:nvPr/>
        </p:nvSpPr>
        <p:spPr>
          <a:xfrm>
            <a:off x="2603241" y="690465"/>
            <a:ext cx="1462260" cy="923330"/>
          </a:xfrm>
          <a:prstGeom prst="rect">
            <a:avLst/>
          </a:prstGeom>
          <a:noFill/>
        </p:spPr>
        <p:txBody>
          <a:bodyPr wrap="none" rtlCol="0">
            <a:spAutoFit/>
          </a:bodyPr>
          <a:lstStyle/>
          <a:p>
            <a:r>
              <a:rPr lang="en-US" dirty="0"/>
              <a:t>Orienteering </a:t>
            </a:r>
          </a:p>
          <a:p>
            <a:r>
              <a:rPr lang="en-US" dirty="0"/>
              <a:t>Compass</a:t>
            </a:r>
          </a:p>
          <a:p>
            <a:r>
              <a:rPr lang="en-US" dirty="0" err="1"/>
              <a:t>Suunto</a:t>
            </a:r>
            <a:r>
              <a:rPr lang="en-US" dirty="0"/>
              <a:t> A-10</a:t>
            </a:r>
          </a:p>
        </p:txBody>
      </p:sp>
      <p:sp>
        <p:nvSpPr>
          <p:cNvPr id="20" name="TextBox 19">
            <a:extLst>
              <a:ext uri="{FF2B5EF4-FFF2-40B4-BE49-F238E27FC236}">
                <a16:creationId xmlns:a16="http://schemas.microsoft.com/office/drawing/2014/main" id="{D3682153-112B-49EE-A179-B4DFD1456F49}"/>
              </a:ext>
            </a:extLst>
          </p:cNvPr>
          <p:cNvSpPr txBox="1"/>
          <p:nvPr/>
        </p:nvSpPr>
        <p:spPr>
          <a:xfrm>
            <a:off x="9082361" y="232218"/>
            <a:ext cx="1868508" cy="923330"/>
          </a:xfrm>
          <a:prstGeom prst="rect">
            <a:avLst/>
          </a:prstGeom>
          <a:noFill/>
        </p:spPr>
        <p:txBody>
          <a:bodyPr wrap="square">
            <a:spAutoFit/>
          </a:bodyPr>
          <a:lstStyle/>
          <a:p>
            <a:r>
              <a:rPr lang="en-US" dirty="0"/>
              <a:t>Orienteering </a:t>
            </a:r>
          </a:p>
          <a:p>
            <a:r>
              <a:rPr lang="en-US" dirty="0"/>
              <a:t>Compass</a:t>
            </a:r>
          </a:p>
          <a:p>
            <a:r>
              <a:rPr lang="en-US" dirty="0" err="1"/>
              <a:t>Suunto</a:t>
            </a:r>
            <a:r>
              <a:rPr lang="en-US" dirty="0"/>
              <a:t> MC-2</a:t>
            </a:r>
          </a:p>
        </p:txBody>
      </p:sp>
      <p:cxnSp>
        <p:nvCxnSpPr>
          <p:cNvPr id="22" name="Straight Arrow Connector 21">
            <a:extLst>
              <a:ext uri="{FF2B5EF4-FFF2-40B4-BE49-F238E27FC236}">
                <a16:creationId xmlns:a16="http://schemas.microsoft.com/office/drawing/2014/main" id="{5FF9A5F4-2F3A-44FA-826B-06C5C399F817}"/>
              </a:ext>
            </a:extLst>
          </p:cNvPr>
          <p:cNvCxnSpPr>
            <a:cxnSpLocks/>
            <a:stCxn id="20" idx="1"/>
          </p:cNvCxnSpPr>
          <p:nvPr/>
        </p:nvCxnSpPr>
        <p:spPr>
          <a:xfrm flipH="1">
            <a:off x="8033657" y="693883"/>
            <a:ext cx="1048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FAB650-FF48-4B32-AFD8-E4E530486052}"/>
              </a:ext>
            </a:extLst>
          </p:cNvPr>
          <p:cNvCxnSpPr>
            <a:cxnSpLocks/>
            <a:stCxn id="18" idx="2"/>
          </p:cNvCxnSpPr>
          <p:nvPr/>
        </p:nvCxnSpPr>
        <p:spPr>
          <a:xfrm>
            <a:off x="3334371" y="1613795"/>
            <a:ext cx="0" cy="1086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2F40815-7544-43D9-8919-EC2A3ECF3580}"/>
              </a:ext>
            </a:extLst>
          </p:cNvPr>
          <p:cNvSpPr txBox="1"/>
          <p:nvPr/>
        </p:nvSpPr>
        <p:spPr>
          <a:xfrm>
            <a:off x="9178778" y="2417935"/>
            <a:ext cx="1868508" cy="923330"/>
          </a:xfrm>
          <a:prstGeom prst="rect">
            <a:avLst/>
          </a:prstGeom>
          <a:noFill/>
        </p:spPr>
        <p:txBody>
          <a:bodyPr wrap="square">
            <a:spAutoFit/>
          </a:bodyPr>
          <a:lstStyle/>
          <a:p>
            <a:r>
              <a:rPr lang="en-US" dirty="0"/>
              <a:t>Clinometer </a:t>
            </a:r>
          </a:p>
          <a:p>
            <a:r>
              <a:rPr lang="en-US" dirty="0"/>
              <a:t>Compass</a:t>
            </a:r>
          </a:p>
          <a:p>
            <a:r>
              <a:rPr lang="en-US" dirty="0" err="1"/>
              <a:t>Suunto</a:t>
            </a:r>
            <a:r>
              <a:rPr lang="en-US" dirty="0"/>
              <a:t> Tandem</a:t>
            </a:r>
          </a:p>
        </p:txBody>
      </p:sp>
      <p:cxnSp>
        <p:nvCxnSpPr>
          <p:cNvPr id="32" name="Straight Arrow Connector 31">
            <a:extLst>
              <a:ext uri="{FF2B5EF4-FFF2-40B4-BE49-F238E27FC236}">
                <a16:creationId xmlns:a16="http://schemas.microsoft.com/office/drawing/2014/main" id="{D8C412C7-6518-4DC0-BE05-766299D5AB8A}"/>
              </a:ext>
            </a:extLst>
          </p:cNvPr>
          <p:cNvCxnSpPr>
            <a:cxnSpLocks/>
            <a:stCxn id="29" idx="2"/>
          </p:cNvCxnSpPr>
          <p:nvPr/>
        </p:nvCxnSpPr>
        <p:spPr>
          <a:xfrm>
            <a:off x="10113032" y="3341265"/>
            <a:ext cx="0" cy="59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1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p:cNvSpPr>
          <p:nvPr/>
        </p:nvSpPr>
        <p:spPr bwMode="auto">
          <a:xfrm>
            <a:off x="3131344" y="428625"/>
            <a:ext cx="6063258"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spcBef>
                <a:spcPts val="844"/>
              </a:spcBef>
            </a:pPr>
            <a:r>
              <a:rPr lang="en-US" altLang="en-US" sz="2531" b="1">
                <a:latin typeface="Times" panose="02020603050405020304" pitchFamily="18" charset="0"/>
                <a:cs typeface="Times" panose="02020603050405020304" pitchFamily="18" charset="0"/>
                <a:sym typeface="Times" panose="02020603050405020304" pitchFamily="18" charset="0"/>
              </a:rPr>
              <a:t>Using a Compass WITHOUT a Map</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367" y="1116211"/>
            <a:ext cx="322361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156" y="3554016"/>
            <a:ext cx="3170039" cy="147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8" name="Rectangle 4"/>
          <p:cNvSpPr>
            <a:spLocks/>
          </p:cNvSpPr>
          <p:nvPr/>
        </p:nvSpPr>
        <p:spPr bwMode="auto">
          <a:xfrm>
            <a:off x="5274468" y="1919883"/>
            <a:ext cx="6771351"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spcBef>
                <a:spcPts val="844"/>
              </a:spcBef>
            </a:pPr>
            <a:r>
              <a:rPr lang="en-US" altLang="en-US" sz="1687" dirty="0">
                <a:latin typeface="Times" panose="02020603050405020304" pitchFamily="18" charset="0"/>
                <a:cs typeface="Times" panose="02020603050405020304" pitchFamily="18" charset="0"/>
                <a:sym typeface="Times" panose="02020603050405020304" pitchFamily="18" charset="0"/>
              </a:rPr>
              <a:t>Then you turn the compass housing so that northwest on the housing comes exactly there where the large direction of travel-arrow meets the housing. </a:t>
            </a:r>
          </a:p>
        </p:txBody>
      </p:sp>
      <p:sp>
        <p:nvSpPr>
          <p:cNvPr id="11269" name="Rectangle 5"/>
          <p:cNvSpPr>
            <a:spLocks/>
          </p:cNvSpPr>
          <p:nvPr/>
        </p:nvSpPr>
        <p:spPr bwMode="auto">
          <a:xfrm>
            <a:off x="5310188" y="1009055"/>
            <a:ext cx="164788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spcBef>
                <a:spcPts val="844"/>
              </a:spcBef>
            </a:pPr>
            <a:r>
              <a:rPr lang="en-US" altLang="en-US" sz="1687">
                <a:latin typeface="Times" panose="02020603050405020304" pitchFamily="18" charset="0"/>
                <a:cs typeface="Times" panose="02020603050405020304" pitchFamily="18" charset="0"/>
                <a:sym typeface="Times" panose="02020603050405020304" pitchFamily="18" charset="0"/>
              </a:rPr>
              <a:t>Lets  go Northwest</a:t>
            </a:r>
          </a:p>
        </p:txBody>
      </p:sp>
      <p:sp>
        <p:nvSpPr>
          <p:cNvPr id="11270" name="Rectangle 6"/>
          <p:cNvSpPr>
            <a:spLocks/>
          </p:cNvSpPr>
          <p:nvPr/>
        </p:nvSpPr>
        <p:spPr bwMode="auto">
          <a:xfrm>
            <a:off x="5283399" y="1464469"/>
            <a:ext cx="366125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spcBef>
                <a:spcPts val="844"/>
              </a:spcBef>
            </a:pPr>
            <a:r>
              <a:rPr lang="en-US" altLang="en-US" sz="1687">
                <a:latin typeface="Times" panose="02020603050405020304" pitchFamily="18" charset="0"/>
                <a:cs typeface="Times" panose="02020603050405020304" pitchFamily="18" charset="0"/>
                <a:sym typeface="Times" panose="02020603050405020304" pitchFamily="18" charset="0"/>
              </a:rPr>
              <a:t>Locate Northwest on the compass housing</a:t>
            </a:r>
          </a:p>
        </p:txBody>
      </p:sp>
      <p:sp>
        <p:nvSpPr>
          <p:cNvPr id="11271" name="Rectangle 7"/>
          <p:cNvSpPr>
            <a:spLocks/>
          </p:cNvSpPr>
          <p:nvPr/>
        </p:nvSpPr>
        <p:spPr bwMode="auto">
          <a:xfrm>
            <a:off x="2738438" y="2920008"/>
            <a:ext cx="158376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spcBef>
                <a:spcPts val="844"/>
              </a:spcBef>
            </a:pPr>
            <a:r>
              <a:rPr lang="en-US" altLang="en-US" sz="1687">
                <a:latin typeface="Times" panose="02020603050405020304" pitchFamily="18" charset="0"/>
                <a:cs typeface="Times" panose="02020603050405020304" pitchFamily="18" charset="0"/>
                <a:sym typeface="Times" panose="02020603050405020304" pitchFamily="18" charset="0"/>
              </a:rPr>
              <a:t> Compass housing</a:t>
            </a:r>
          </a:p>
        </p:txBody>
      </p:sp>
      <p:sp>
        <p:nvSpPr>
          <p:cNvPr id="11272" name="Line 8"/>
          <p:cNvSpPr>
            <a:spLocks noChangeShapeType="1"/>
          </p:cNvSpPr>
          <p:nvPr/>
        </p:nvSpPr>
        <p:spPr bwMode="auto">
          <a:xfrm>
            <a:off x="3220641" y="2107406"/>
            <a:ext cx="285750" cy="875109"/>
          </a:xfrm>
          <a:prstGeom prst="line">
            <a:avLst/>
          </a:prstGeom>
          <a:noFill/>
          <a:ln w="25400">
            <a:solidFill>
              <a:schemeClr val="tx1"/>
            </a:solidFill>
            <a:round/>
            <a:headEnd type="stealth" w="med" len="me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266"/>
          </a:p>
        </p:txBody>
      </p:sp>
      <p:sp>
        <p:nvSpPr>
          <p:cNvPr id="11273" name="Rectangle 9"/>
          <p:cNvSpPr>
            <a:spLocks/>
          </p:cNvSpPr>
          <p:nvPr/>
        </p:nvSpPr>
        <p:spPr bwMode="auto">
          <a:xfrm>
            <a:off x="5265538" y="3390271"/>
            <a:ext cx="6762421" cy="13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spcBef>
                <a:spcPts val="844"/>
              </a:spcBef>
            </a:pPr>
            <a:r>
              <a:rPr lang="en-US" altLang="en-US" sz="1687">
                <a:latin typeface="Times" panose="02020603050405020304" pitchFamily="18" charset="0"/>
                <a:cs typeface="Times" panose="02020603050405020304" pitchFamily="18" charset="0"/>
                <a:sym typeface="Times" panose="02020603050405020304" pitchFamily="18" charset="0"/>
              </a:rPr>
              <a:t>Now turn yourself, your hand, the entire compass, just make sure the compass housing doesn't turn, and turn it until the RED part of the compass needle is aligned with the lines inside the compass housing.</a:t>
            </a:r>
          </a:p>
        </p:txBody>
      </p:sp>
      <p:sp>
        <p:nvSpPr>
          <p:cNvPr id="11274" name="Rectangle 10"/>
          <p:cNvSpPr>
            <a:spLocks/>
          </p:cNvSpPr>
          <p:nvPr/>
        </p:nvSpPr>
        <p:spPr bwMode="auto">
          <a:xfrm>
            <a:off x="5274468" y="2684927"/>
            <a:ext cx="6762421"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spcBef>
                <a:spcPts val="844"/>
              </a:spcBef>
            </a:pPr>
            <a:r>
              <a:rPr lang="en-US" altLang="en-US" sz="1687" dirty="0">
                <a:latin typeface="Times" panose="02020603050405020304" pitchFamily="18" charset="0"/>
                <a:cs typeface="Times" panose="02020603050405020304" pitchFamily="18" charset="0"/>
                <a:sym typeface="Times" panose="02020603050405020304" pitchFamily="18" charset="0"/>
              </a:rPr>
              <a:t>Hold the compass in your hand and make sure it is flat, so that the compass needle can turn. </a:t>
            </a:r>
          </a:p>
        </p:txBody>
      </p:sp>
      <p:sp>
        <p:nvSpPr>
          <p:cNvPr id="11275" name="Rectangle 11"/>
          <p:cNvSpPr>
            <a:spLocks/>
          </p:cNvSpPr>
          <p:nvPr/>
        </p:nvSpPr>
        <p:spPr bwMode="auto">
          <a:xfrm>
            <a:off x="3007536" y="5183876"/>
            <a:ext cx="8867180" cy="95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spcBef>
                <a:spcPts val="844"/>
              </a:spcBef>
            </a:pPr>
            <a:r>
              <a:rPr lang="en-US" altLang="en-US" sz="1687" dirty="0">
                <a:latin typeface="Times" panose="02020603050405020304" pitchFamily="18" charset="0"/>
                <a:cs typeface="Times" panose="02020603050405020304" pitchFamily="18" charset="0"/>
                <a:sym typeface="Times" panose="02020603050405020304" pitchFamily="18" charset="0"/>
              </a:rPr>
              <a:t>Be careful! It is extremely important that the red, north part of the compass needle points at north in the compass housing. If south points at north, you would walk off in the exact opposite direction.</a:t>
            </a:r>
          </a:p>
          <a:p>
            <a:pPr>
              <a:spcBef>
                <a:spcPts val="844"/>
              </a:spcBef>
            </a:pPr>
            <a:r>
              <a:rPr lang="en-US" altLang="en-US" sz="1687" dirty="0">
                <a:latin typeface="Times" panose="02020603050405020304" pitchFamily="18" charset="0"/>
                <a:cs typeface="Times" panose="02020603050405020304" pitchFamily="18" charset="0"/>
                <a:sym typeface="Times" panose="02020603050405020304" pitchFamily="18" charset="0"/>
              </a:rPr>
              <a:t> This is a very common mistake with beginners.</a:t>
            </a:r>
          </a:p>
        </p:txBody>
      </p:sp>
    </p:spTree>
    <p:extLst>
      <p:ext uri="{BB962C8B-B14F-4D97-AF65-F5344CB8AC3E}">
        <p14:creationId xmlns:p14="http://schemas.microsoft.com/office/powerpoint/2010/main" val="361734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camera&#10;&#10;Description automatically generated with medium confidence">
            <a:extLst>
              <a:ext uri="{FF2B5EF4-FFF2-40B4-BE49-F238E27FC236}">
                <a16:creationId xmlns:a16="http://schemas.microsoft.com/office/drawing/2014/main" id="{EBD1EC3E-9338-4AB3-B30A-89DA2B5700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87566" y="773275"/>
            <a:ext cx="6858000" cy="5143500"/>
          </a:xfrm>
          <a:prstGeom prst="rect">
            <a:avLst/>
          </a:prstGeom>
        </p:spPr>
      </p:pic>
      <p:sp>
        <p:nvSpPr>
          <p:cNvPr id="8" name="Title 7">
            <a:extLst>
              <a:ext uri="{FF2B5EF4-FFF2-40B4-BE49-F238E27FC236}">
                <a16:creationId xmlns:a16="http://schemas.microsoft.com/office/drawing/2014/main" id="{73F9163A-33DA-4C18-9A3D-EC3C2D28FA25}"/>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71CDFA93-81E8-473B-9AD2-5C378AE6D6E5}"/>
              </a:ext>
            </a:extLst>
          </p:cNvPr>
          <p:cNvSpPr>
            <a:spLocks noGrp="1"/>
          </p:cNvSpPr>
          <p:nvPr>
            <p:ph sz="half" idx="1"/>
          </p:nvPr>
        </p:nvSpPr>
        <p:spPr/>
        <p:txBody>
          <a:bodyPr/>
          <a:lstStyle/>
          <a:p>
            <a:r>
              <a:rPr lang="en-US" dirty="0"/>
              <a:t>Line up the compass our line of sight and the distant object</a:t>
            </a:r>
          </a:p>
          <a:p>
            <a:r>
              <a:rPr lang="en-US" dirty="0"/>
              <a:t>Then we want to turn the bezel till “red is in the shed”</a:t>
            </a:r>
          </a:p>
          <a:p>
            <a:endParaRPr lang="en-US" dirty="0"/>
          </a:p>
        </p:txBody>
      </p:sp>
    </p:spTree>
    <p:extLst>
      <p:ext uri="{BB962C8B-B14F-4D97-AF65-F5344CB8AC3E}">
        <p14:creationId xmlns:p14="http://schemas.microsoft.com/office/powerpoint/2010/main" val="1045779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A0054-931E-4859-8324-BF2A9AC2E559}"/>
              </a:ext>
            </a:extLst>
          </p:cNvPr>
          <p:cNvPicPr>
            <a:picLocks noChangeAspect="1"/>
          </p:cNvPicPr>
          <p:nvPr/>
        </p:nvPicPr>
        <p:blipFill>
          <a:blip r:embed="rId2"/>
          <a:stretch>
            <a:fillRect/>
          </a:stretch>
        </p:blipFill>
        <p:spPr>
          <a:xfrm>
            <a:off x="6413771" y="111967"/>
            <a:ext cx="5138928" cy="6858000"/>
          </a:xfrm>
          <a:prstGeom prst="rect">
            <a:avLst/>
          </a:prstGeom>
        </p:spPr>
      </p:pic>
      <p:sp>
        <p:nvSpPr>
          <p:cNvPr id="7" name="Content Placeholder 6">
            <a:extLst>
              <a:ext uri="{FF2B5EF4-FFF2-40B4-BE49-F238E27FC236}">
                <a16:creationId xmlns:a16="http://schemas.microsoft.com/office/drawing/2014/main" id="{81C364A7-2514-4EF5-AEF7-36C36FFB4E59}"/>
              </a:ext>
            </a:extLst>
          </p:cNvPr>
          <p:cNvSpPr>
            <a:spLocks noGrp="1"/>
          </p:cNvSpPr>
          <p:nvPr>
            <p:ph sz="half" idx="1"/>
          </p:nvPr>
        </p:nvSpPr>
        <p:spPr/>
        <p:txBody>
          <a:bodyPr/>
          <a:lstStyle/>
          <a:p>
            <a:r>
              <a:rPr lang="en-US" dirty="0"/>
              <a:t>Now that the bezel has been turned to line up north and “red is in the shed” we have our barring indicated</a:t>
            </a:r>
          </a:p>
        </p:txBody>
      </p:sp>
    </p:spTree>
    <p:extLst>
      <p:ext uri="{BB962C8B-B14F-4D97-AF65-F5344CB8AC3E}">
        <p14:creationId xmlns:p14="http://schemas.microsoft.com/office/powerpoint/2010/main" val="3314403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130A-1963-419E-BCC6-E6C018D40E06}"/>
              </a:ext>
            </a:extLst>
          </p:cNvPr>
          <p:cNvSpPr>
            <a:spLocks noGrp="1"/>
          </p:cNvSpPr>
          <p:nvPr>
            <p:ph type="title"/>
          </p:nvPr>
        </p:nvSpPr>
        <p:spPr/>
        <p:txBody>
          <a:bodyPr/>
          <a:lstStyle/>
          <a:p>
            <a:endParaRPr lang="en-US"/>
          </a:p>
        </p:txBody>
      </p:sp>
      <p:pic>
        <p:nvPicPr>
          <p:cNvPr id="6" name="Content Placeholder 5" descr="A clock on a wall&#10;&#10;Description automatically generated with low confidence">
            <a:extLst>
              <a:ext uri="{FF2B5EF4-FFF2-40B4-BE49-F238E27FC236}">
                <a16:creationId xmlns:a16="http://schemas.microsoft.com/office/drawing/2014/main" id="{E6D239F6-D399-4D2C-9D35-3210C32D12E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846473" y="882588"/>
            <a:ext cx="6829042" cy="5121781"/>
          </a:xfrm>
        </p:spPr>
      </p:pic>
      <p:sp>
        <p:nvSpPr>
          <p:cNvPr id="4" name="Content Placeholder 3">
            <a:extLst>
              <a:ext uri="{FF2B5EF4-FFF2-40B4-BE49-F238E27FC236}">
                <a16:creationId xmlns:a16="http://schemas.microsoft.com/office/drawing/2014/main" id="{E1908853-10D9-4ADF-94A1-B9CEA6E4908D}"/>
              </a:ext>
            </a:extLst>
          </p:cNvPr>
          <p:cNvSpPr>
            <a:spLocks noGrp="1"/>
          </p:cNvSpPr>
          <p:nvPr>
            <p:ph sz="half" idx="2"/>
          </p:nvPr>
        </p:nvSpPr>
        <p:spPr>
          <a:xfrm>
            <a:off x="1616421" y="2139192"/>
            <a:ext cx="4645152" cy="3441520"/>
          </a:xfrm>
        </p:spPr>
        <p:txBody>
          <a:bodyPr/>
          <a:lstStyle/>
          <a:p>
            <a:r>
              <a:rPr lang="en-US" dirty="0"/>
              <a:t>Our heading or barring is 76°</a:t>
            </a:r>
          </a:p>
        </p:txBody>
      </p:sp>
    </p:spTree>
    <p:extLst>
      <p:ext uri="{BB962C8B-B14F-4D97-AF65-F5344CB8AC3E}">
        <p14:creationId xmlns:p14="http://schemas.microsoft.com/office/powerpoint/2010/main" val="51584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vert="horz" lIns="91440" tIns="45720" rIns="91440" bIns="45720" rtlCol="0" anchor="ctr">
            <a:normAutofit/>
          </a:bodyPr>
          <a:lstStyle/>
          <a:p>
            <a:r>
              <a:rPr lang="en-US" altLang="en-US"/>
              <a:t>The Map</a:t>
            </a:r>
          </a:p>
        </p:txBody>
      </p:sp>
      <p:sp>
        <p:nvSpPr>
          <p:cNvPr id="23555" name="Text Box 3"/>
          <p:cNvSpPr txBox="1">
            <a:spLocks noChangeArrowheads="1"/>
          </p:cNvSpPr>
          <p:nvPr/>
        </p:nvSpPr>
        <p:spPr bwMode="auto">
          <a:xfrm>
            <a:off x="523318" y="2100912"/>
            <a:ext cx="10058400" cy="38517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altLang="en-US" dirty="0"/>
              <a:t>Many kinds of maps</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Road maps like the AAA</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Aviation Maps</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Nautical Maps</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US Geological Survey (USGS) maps</a:t>
            </a:r>
          </a:p>
          <a:p>
            <a:pPr indent="-182880" defTabSz="914400">
              <a:lnSpc>
                <a:spcPct val="90000"/>
              </a:lnSpc>
              <a:spcAft>
                <a:spcPts val="600"/>
              </a:spcAft>
              <a:buClr>
                <a:schemeClr val="accent1">
                  <a:lumMod val="75000"/>
                </a:schemeClr>
              </a:buClr>
              <a:buSzPct val="85000"/>
              <a:buFont typeface="Wingdings" pitchFamily="2" charset="2"/>
              <a:buChar char="§"/>
            </a:pPr>
            <a:endParaRPr lang="en-US" altLang="en-US" dirty="0"/>
          </a:p>
          <a:p>
            <a:pPr indent="-182880" defTabSz="914400">
              <a:lnSpc>
                <a:spcPct val="90000"/>
              </a:lnSpc>
              <a:spcAft>
                <a:spcPts val="600"/>
              </a:spcAft>
              <a:buClr>
                <a:schemeClr val="accent1">
                  <a:lumMod val="75000"/>
                </a:schemeClr>
              </a:buClr>
              <a:buSzPct val="85000"/>
              <a:buFont typeface="Wingdings" pitchFamily="2" charset="2"/>
              <a:buChar char="§"/>
            </a:pPr>
            <a:r>
              <a:rPr lang="en-US" altLang="en-US" dirty="0"/>
              <a:t>USGS Maps are what we use most for hiking</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1” = 24,000’</a:t>
            </a:r>
          </a:p>
          <a:p>
            <a:pPr lvl="1" indent="-182880" defTabSz="914400">
              <a:lnSpc>
                <a:spcPct val="90000"/>
              </a:lnSpc>
              <a:spcAft>
                <a:spcPts val="600"/>
              </a:spcAft>
              <a:buClr>
                <a:schemeClr val="accent1">
                  <a:lumMod val="75000"/>
                </a:schemeClr>
              </a:buClr>
              <a:buSzPct val="85000"/>
              <a:buFont typeface="Wingdings" pitchFamily="2" charset="2"/>
              <a:buChar char="§"/>
            </a:pPr>
            <a:r>
              <a:rPr lang="en-US" altLang="en-US" dirty="0"/>
              <a:t>Or 1” = 25,000’</a:t>
            </a:r>
          </a:p>
        </p:txBody>
      </p:sp>
      <p:pic>
        <p:nvPicPr>
          <p:cNvPr id="3" name="Picture 2" descr="Map&#10;&#10;Description automatically generated">
            <a:extLst>
              <a:ext uri="{FF2B5EF4-FFF2-40B4-BE49-F238E27FC236}">
                <a16:creationId xmlns:a16="http://schemas.microsoft.com/office/drawing/2014/main" id="{1EB094F9-A4D1-4D56-B7CC-7BC35E7B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76" y="335451"/>
            <a:ext cx="3915839" cy="2961353"/>
          </a:xfrm>
          <a:prstGeom prst="rect">
            <a:avLst/>
          </a:prstGeom>
        </p:spPr>
      </p:pic>
      <p:pic>
        <p:nvPicPr>
          <p:cNvPr id="5" name="Picture 4" descr="Map&#10;&#10;Description automatically generated">
            <a:extLst>
              <a:ext uri="{FF2B5EF4-FFF2-40B4-BE49-F238E27FC236}">
                <a16:creationId xmlns:a16="http://schemas.microsoft.com/office/drawing/2014/main" id="{12AB5AA1-BE6A-42E4-A284-11F82844F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423" y="4424516"/>
            <a:ext cx="4325261" cy="2433484"/>
          </a:xfrm>
          <a:prstGeom prst="rect">
            <a:avLst/>
          </a:prstGeom>
        </p:spPr>
      </p:pic>
      <p:pic>
        <p:nvPicPr>
          <p:cNvPr id="7" name="Picture 6" descr="Map&#10;&#10;Description automatically generated">
            <a:extLst>
              <a:ext uri="{FF2B5EF4-FFF2-40B4-BE49-F238E27FC236}">
                <a16:creationId xmlns:a16="http://schemas.microsoft.com/office/drawing/2014/main" id="{BB785079-536E-4DB0-997C-DDA07BED3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333" y="4525880"/>
            <a:ext cx="3466370" cy="2312068"/>
          </a:xfrm>
          <a:prstGeom prst="rect">
            <a:avLst/>
          </a:prstGeom>
        </p:spPr>
      </p:pic>
      <p:pic>
        <p:nvPicPr>
          <p:cNvPr id="9" name="Picture 8" descr="Map&#10;&#10;Description automatically generated">
            <a:extLst>
              <a:ext uri="{FF2B5EF4-FFF2-40B4-BE49-F238E27FC236}">
                <a16:creationId xmlns:a16="http://schemas.microsoft.com/office/drawing/2014/main" id="{2F97D6AB-A1C6-4BE0-878B-B6FFF38B1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267" y="1153782"/>
            <a:ext cx="3712464" cy="2980944"/>
          </a:xfrm>
          <a:prstGeom prst="rect">
            <a:avLst/>
          </a:prstGeom>
        </p:spPr>
      </p:pic>
    </p:spTree>
    <p:extLst>
      <p:ext uri="{BB962C8B-B14F-4D97-AF65-F5344CB8AC3E}">
        <p14:creationId xmlns:p14="http://schemas.microsoft.com/office/powerpoint/2010/main" val="3089140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sp>
        <p:nvSpPr>
          <p:cNvPr id="2" name="Content Placeholder 1"/>
          <p:cNvSpPr>
            <a:spLocks noGrp="1"/>
          </p:cNvSpPr>
          <p:nvPr>
            <p:ph idx="1"/>
          </p:nvPr>
        </p:nvSpPr>
        <p:spPr>
          <a:xfrm>
            <a:off x="82142" y="2510235"/>
            <a:ext cx="11046106" cy="4050792"/>
          </a:xfrm>
        </p:spPr>
        <p:txBody>
          <a:bodyPr>
            <a:normAutofit/>
          </a:bodyPr>
          <a:lstStyle/>
          <a:p>
            <a:r>
              <a:rPr lang="en-US" dirty="0"/>
              <a:t>To use the map and the compass together you must first get them looking at the same North</a:t>
            </a:r>
          </a:p>
          <a:p>
            <a:r>
              <a:rPr lang="en-US" dirty="0"/>
              <a:t>Map Aligned with Grid North</a:t>
            </a:r>
          </a:p>
          <a:p>
            <a:r>
              <a:rPr lang="en-US" dirty="0"/>
              <a:t>Compass aligned with Magnetic North</a:t>
            </a:r>
          </a:p>
          <a:p>
            <a:r>
              <a:rPr lang="en-US" dirty="0"/>
              <a:t>Difference is caused by magnetic fields of the Earth</a:t>
            </a:r>
          </a:p>
          <a:p>
            <a:r>
              <a:rPr lang="en-US" dirty="0"/>
              <a:t>You must “Orient” the map</a:t>
            </a:r>
          </a:p>
          <a:p>
            <a:r>
              <a:rPr lang="en-US" dirty="0"/>
              <a:t>Align the map with Magnetic North or</a:t>
            </a:r>
          </a:p>
          <a:p>
            <a:r>
              <a:rPr lang="en-US" dirty="0"/>
              <a:t>Align the compass with Grid North</a:t>
            </a:r>
          </a:p>
          <a:p>
            <a:endParaRPr lang="en-US" dirty="0"/>
          </a:p>
        </p:txBody>
      </p:sp>
      <p:pic>
        <p:nvPicPr>
          <p:cNvPr id="4" name="Picture 3" descr="A close up of a logo&#10;&#10;Description automatically generated">
            <a:extLst>
              <a:ext uri="{FF2B5EF4-FFF2-40B4-BE49-F238E27FC236}">
                <a16:creationId xmlns:a16="http://schemas.microsoft.com/office/drawing/2014/main" id="{1195F850-8598-4B0E-AF6F-833301120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330" y="132735"/>
            <a:ext cx="3742606" cy="2428952"/>
          </a:xfrm>
          <a:prstGeom prst="rect">
            <a:avLst/>
          </a:prstGeom>
        </p:spPr>
      </p:pic>
      <p:pic>
        <p:nvPicPr>
          <p:cNvPr id="6" name="Picture 5">
            <a:extLst>
              <a:ext uri="{FF2B5EF4-FFF2-40B4-BE49-F238E27FC236}">
                <a16:creationId xmlns:a16="http://schemas.microsoft.com/office/drawing/2014/main" id="{204C7603-5236-4EBC-9EA8-33E62FD57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871" y="2878380"/>
            <a:ext cx="4833987" cy="3972340"/>
          </a:xfrm>
          <a:prstGeom prst="rect">
            <a:avLst/>
          </a:prstGeom>
        </p:spPr>
      </p:pic>
    </p:spTree>
    <p:extLst>
      <p:ext uri="{BB962C8B-B14F-4D97-AF65-F5344CB8AC3E}">
        <p14:creationId xmlns:p14="http://schemas.microsoft.com/office/powerpoint/2010/main" val="150929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2286000" y="19812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400" dirty="0"/>
              <a:t>Map may have a Compass “Rose” as on our map </a:t>
            </a:r>
          </a:p>
          <a:p>
            <a:pPr>
              <a:buFontTx/>
              <a:buChar char="•"/>
            </a:pPr>
            <a:endParaRPr lang="en-US" altLang="en-US" sz="2400" dirty="0"/>
          </a:p>
          <a:p>
            <a:pPr>
              <a:buFontTx/>
              <a:buChar char="•"/>
            </a:pPr>
            <a:endParaRPr lang="en-US" altLang="en-US" sz="2400" dirty="0"/>
          </a:p>
          <a:p>
            <a:pPr>
              <a:buFontTx/>
              <a:buChar char="•"/>
            </a:pPr>
            <a:endParaRPr lang="en-US" altLang="en-US" sz="2400" dirty="0"/>
          </a:p>
          <a:p>
            <a:pPr>
              <a:buFontTx/>
              <a:buChar char="•"/>
            </a:pPr>
            <a:endParaRPr lang="en-US" altLang="en-US" sz="2400" dirty="0"/>
          </a:p>
          <a:p>
            <a:pPr>
              <a:buFontTx/>
              <a:buChar char="•"/>
            </a:pPr>
            <a:endParaRPr lang="en-US" altLang="en-US" sz="2400" dirty="0"/>
          </a:p>
          <a:p>
            <a:pPr>
              <a:buFontTx/>
              <a:buChar char="•"/>
            </a:pPr>
            <a:endParaRPr lang="en-US" altLang="en-US" sz="2400" dirty="0"/>
          </a:p>
          <a:p>
            <a:pPr>
              <a:buFontTx/>
              <a:buChar char="•"/>
            </a:pPr>
            <a:endParaRPr lang="en-US" altLang="en-US" sz="2400" dirty="0"/>
          </a:p>
          <a:p>
            <a:pPr>
              <a:buFontTx/>
              <a:buChar char="•"/>
            </a:pPr>
            <a:r>
              <a:rPr lang="en-US" altLang="en-US" sz="2400" dirty="0"/>
              <a:t>Or it may simply tell you what the deviation is</a:t>
            </a:r>
          </a:p>
          <a:p>
            <a:pPr>
              <a:buFontTx/>
              <a:buChar char="•"/>
            </a:pPr>
            <a:endParaRPr lang="en-US" altLang="en-US" sz="2400" dirty="0"/>
          </a:p>
        </p:txBody>
      </p:sp>
      <p:sp>
        <p:nvSpPr>
          <p:cNvPr id="26626" name="Rectangle 2"/>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pic>
        <p:nvPicPr>
          <p:cNvPr id="3" name="Picture 2">
            <a:extLst>
              <a:ext uri="{FF2B5EF4-FFF2-40B4-BE49-F238E27FC236}">
                <a16:creationId xmlns:a16="http://schemas.microsoft.com/office/drawing/2014/main" id="{36696C68-2F42-4AC8-AC6E-71F60ED1AF2B}"/>
              </a:ext>
            </a:extLst>
          </p:cNvPr>
          <p:cNvPicPr>
            <a:picLocks noChangeAspect="1"/>
          </p:cNvPicPr>
          <p:nvPr/>
        </p:nvPicPr>
        <p:blipFill>
          <a:blip r:embed="rId2"/>
          <a:stretch>
            <a:fillRect/>
          </a:stretch>
        </p:blipFill>
        <p:spPr>
          <a:xfrm>
            <a:off x="231555" y="2793897"/>
            <a:ext cx="11020989" cy="1625702"/>
          </a:xfrm>
          <a:prstGeom prst="rect">
            <a:avLst/>
          </a:prstGeom>
        </p:spPr>
      </p:pic>
      <p:sp>
        <p:nvSpPr>
          <p:cNvPr id="26629" name="Oval 5"/>
          <p:cNvSpPr>
            <a:spLocks noChangeArrowheads="1"/>
          </p:cNvSpPr>
          <p:nvPr/>
        </p:nvSpPr>
        <p:spPr bwMode="auto">
          <a:xfrm>
            <a:off x="10566744" y="3314524"/>
            <a:ext cx="685800" cy="94251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75251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33D0C-9355-406D-8BFF-DAF6B739B2F9}"/>
              </a:ext>
            </a:extLst>
          </p:cNvPr>
          <p:cNvPicPr>
            <a:picLocks noChangeAspect="1"/>
          </p:cNvPicPr>
          <p:nvPr/>
        </p:nvPicPr>
        <p:blipFill>
          <a:blip r:embed="rId2"/>
          <a:stretch>
            <a:fillRect/>
          </a:stretch>
        </p:blipFill>
        <p:spPr>
          <a:xfrm>
            <a:off x="1589695" y="4220777"/>
            <a:ext cx="7955969" cy="1173582"/>
          </a:xfrm>
          <a:prstGeom prst="rect">
            <a:avLst/>
          </a:prstGeom>
        </p:spPr>
      </p:pic>
      <p:sp>
        <p:nvSpPr>
          <p:cNvPr id="27650" name="Rectangle 2"/>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sp>
        <p:nvSpPr>
          <p:cNvPr id="27651" name="Text Box 3"/>
          <p:cNvSpPr txBox="1">
            <a:spLocks noChangeArrowheads="1"/>
          </p:cNvSpPr>
          <p:nvPr/>
        </p:nvSpPr>
        <p:spPr bwMode="auto">
          <a:xfrm>
            <a:off x="2286000" y="1981200"/>
            <a:ext cx="769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400"/>
              <a:t>Orienting the Map with the Compass Rose</a:t>
            </a:r>
          </a:p>
          <a:p>
            <a:pPr lvl="1">
              <a:buFontTx/>
              <a:buChar char="•"/>
            </a:pPr>
            <a:r>
              <a:rPr lang="en-US" altLang="en-US" sz="2400"/>
              <a:t>Line up the edge of your compass (which reads Mag N) with the Magnetic North, MN, line on the compass rose</a:t>
            </a:r>
          </a:p>
        </p:txBody>
      </p:sp>
      <p:grpSp>
        <p:nvGrpSpPr>
          <p:cNvPr id="27677" name="Group 29"/>
          <p:cNvGrpSpPr>
            <a:grpSpLocks/>
          </p:cNvGrpSpPr>
          <p:nvPr/>
        </p:nvGrpSpPr>
        <p:grpSpPr bwMode="auto">
          <a:xfrm rot="21070001">
            <a:off x="8199438" y="4506913"/>
            <a:ext cx="1143000" cy="1676400"/>
            <a:chOff x="4205" y="2839"/>
            <a:chExt cx="720" cy="1056"/>
          </a:xfrm>
        </p:grpSpPr>
        <p:sp>
          <p:nvSpPr>
            <p:cNvPr id="27665" name="Rectangle 17"/>
            <p:cNvSpPr>
              <a:spLocks noChangeArrowheads="1"/>
            </p:cNvSpPr>
            <p:nvPr/>
          </p:nvSpPr>
          <p:spPr bwMode="auto">
            <a:xfrm rot="437187">
              <a:off x="4205" y="2839"/>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6" name="Line 18"/>
            <p:cNvSpPr>
              <a:spLocks noChangeShapeType="1"/>
            </p:cNvSpPr>
            <p:nvPr/>
          </p:nvSpPr>
          <p:spPr bwMode="auto">
            <a:xfrm rot="437187" flipV="1">
              <a:off x="4628" y="2844"/>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68" name="Group 20"/>
          <p:cNvGrpSpPr>
            <a:grpSpLocks/>
          </p:cNvGrpSpPr>
          <p:nvPr/>
        </p:nvGrpSpPr>
        <p:grpSpPr bwMode="auto">
          <a:xfrm rot="21511144">
            <a:off x="8232775" y="5187950"/>
            <a:ext cx="990600" cy="990600"/>
            <a:chOff x="816" y="3168"/>
            <a:chExt cx="624" cy="624"/>
          </a:xfrm>
        </p:grpSpPr>
        <p:sp>
          <p:nvSpPr>
            <p:cNvPr id="27669" name="Oval 21"/>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Line 22"/>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1" name="Oval 23"/>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Line 24"/>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73" name="Oval 25"/>
          <p:cNvSpPr>
            <a:spLocks noChangeArrowheads="1"/>
          </p:cNvSpPr>
          <p:nvPr/>
        </p:nvSpPr>
        <p:spPr bwMode="auto">
          <a:xfrm rot="21070001">
            <a:off x="8701088" y="5638800"/>
            <a:ext cx="88900" cy="88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27"/>
          <p:cNvSpPr>
            <a:spLocks noChangeShapeType="1"/>
          </p:cNvSpPr>
          <p:nvPr/>
        </p:nvSpPr>
        <p:spPr bwMode="auto">
          <a:xfrm rot="21070001">
            <a:off x="8391525" y="5614989"/>
            <a:ext cx="661988" cy="1285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696455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5B711-709A-4E4F-81D9-70F546BAEBEF}"/>
              </a:ext>
            </a:extLst>
          </p:cNvPr>
          <p:cNvPicPr>
            <a:picLocks noChangeAspect="1"/>
          </p:cNvPicPr>
          <p:nvPr/>
        </p:nvPicPr>
        <p:blipFill rotWithShape="1">
          <a:blip r:embed="rId2"/>
          <a:srcRect l="48272" t="-1" b="89"/>
          <a:stretch/>
        </p:blipFill>
        <p:spPr>
          <a:xfrm rot="5400000">
            <a:off x="7079009" y="2179835"/>
            <a:ext cx="5784086" cy="1647936"/>
          </a:xfrm>
          <a:prstGeom prst="rect">
            <a:avLst/>
          </a:prstGeom>
        </p:spPr>
      </p:pic>
      <p:sp>
        <p:nvSpPr>
          <p:cNvPr id="29699" name="Rectangle 3"/>
          <p:cNvSpPr>
            <a:spLocks noGrp="1" noChangeArrowheads="1"/>
          </p:cNvSpPr>
          <p:nvPr>
            <p:ph type="title"/>
          </p:nvPr>
        </p:nvSpPr>
        <p:spPr/>
        <p:txBody>
          <a:bodyPr>
            <a:normAutofit fontScale="90000"/>
          </a:bodyPr>
          <a:lstStyle/>
          <a:p>
            <a:r>
              <a:rPr lang="en-US" altLang="en-US" sz="4000" dirty="0"/>
              <a:t>The Map and Compass</a:t>
            </a:r>
            <a:br>
              <a:rPr lang="en-US" altLang="en-US" sz="4000" dirty="0"/>
            </a:br>
            <a:r>
              <a:rPr lang="en-US" altLang="en-US" sz="4000" dirty="0"/>
              <a:t>Together as a Tool</a:t>
            </a:r>
          </a:p>
        </p:txBody>
      </p:sp>
      <p:sp>
        <p:nvSpPr>
          <p:cNvPr id="29700" name="Text Box 4"/>
          <p:cNvSpPr txBox="1">
            <a:spLocks noChangeArrowheads="1"/>
          </p:cNvSpPr>
          <p:nvPr/>
        </p:nvSpPr>
        <p:spPr bwMode="auto">
          <a:xfrm>
            <a:off x="1164586" y="2114373"/>
            <a:ext cx="65773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buFontTx/>
              <a:buChar char="•"/>
            </a:pPr>
            <a:r>
              <a:rPr lang="en-US" altLang="en-US" sz="2400" dirty="0"/>
              <a:t>Now rotate the map until the index lines up with the North needle</a:t>
            </a:r>
          </a:p>
          <a:p>
            <a:pPr lvl="1">
              <a:buFontTx/>
              <a:buChar char="•"/>
            </a:pPr>
            <a:endParaRPr lang="en-US" altLang="en-US" sz="2400" dirty="0"/>
          </a:p>
          <a:p>
            <a:pPr lvl="1">
              <a:buFontTx/>
              <a:buChar char="•"/>
            </a:pPr>
            <a:endParaRPr lang="en-US" altLang="en-US" sz="2400" dirty="0"/>
          </a:p>
          <a:p>
            <a:pPr lvl="1">
              <a:buFontTx/>
              <a:buChar char="•"/>
            </a:pPr>
            <a:r>
              <a:rPr lang="en-US" altLang="en-US" sz="2400" dirty="0"/>
              <a:t>Now your map is oriented to Magnetic North and can be used with your compass</a:t>
            </a:r>
          </a:p>
        </p:txBody>
      </p:sp>
      <p:grpSp>
        <p:nvGrpSpPr>
          <p:cNvPr id="29701" name="Group 5"/>
          <p:cNvGrpSpPr>
            <a:grpSpLocks/>
          </p:cNvGrpSpPr>
          <p:nvPr/>
        </p:nvGrpSpPr>
        <p:grpSpPr bwMode="auto">
          <a:xfrm rot="5146839">
            <a:off x="8575584" y="4256464"/>
            <a:ext cx="1143000" cy="1676400"/>
            <a:chOff x="528" y="1776"/>
            <a:chExt cx="720" cy="1056"/>
          </a:xfrm>
        </p:grpSpPr>
        <p:sp>
          <p:nvSpPr>
            <p:cNvPr id="29702" name="Rectangle 6"/>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3" name="Line 7"/>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Text Box 8"/>
            <p:cNvSpPr txBox="1">
              <a:spLocks noChangeArrowheads="1"/>
            </p:cNvSpPr>
            <p:nvPr/>
          </p:nvSpPr>
          <p:spPr bwMode="auto">
            <a:xfrm>
              <a:off x="815" y="18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29713" name="Group 17"/>
          <p:cNvGrpSpPr>
            <a:grpSpLocks/>
          </p:cNvGrpSpPr>
          <p:nvPr/>
        </p:nvGrpSpPr>
        <p:grpSpPr bwMode="auto">
          <a:xfrm rot="20844255">
            <a:off x="8351747" y="4561264"/>
            <a:ext cx="990600" cy="990600"/>
            <a:chOff x="2683" y="3175"/>
            <a:chExt cx="624" cy="624"/>
          </a:xfrm>
        </p:grpSpPr>
        <p:sp>
          <p:nvSpPr>
            <p:cNvPr id="29706" name="Oval 10"/>
            <p:cNvSpPr>
              <a:spLocks noChangeArrowheads="1"/>
            </p:cNvSpPr>
            <p:nvPr/>
          </p:nvSpPr>
          <p:spPr bwMode="auto">
            <a:xfrm rot="5907229">
              <a:off x="2683" y="3175"/>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7" name="Line 11"/>
            <p:cNvSpPr>
              <a:spLocks noChangeShapeType="1"/>
            </p:cNvSpPr>
            <p:nvPr/>
          </p:nvSpPr>
          <p:spPr bwMode="auto">
            <a:xfrm rot="5907229">
              <a:off x="3252" y="3483"/>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8" name="Oval 12"/>
            <p:cNvSpPr>
              <a:spLocks noChangeArrowheads="1"/>
            </p:cNvSpPr>
            <p:nvPr/>
          </p:nvSpPr>
          <p:spPr bwMode="auto">
            <a:xfrm rot="5907229">
              <a:off x="2779" y="3271"/>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Line 13"/>
            <p:cNvSpPr>
              <a:spLocks noChangeShapeType="1"/>
            </p:cNvSpPr>
            <p:nvPr/>
          </p:nvSpPr>
          <p:spPr bwMode="auto">
            <a:xfrm rot="5907229">
              <a:off x="2739" y="3387"/>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Oval 14"/>
            <p:cNvSpPr>
              <a:spLocks noChangeArrowheads="1"/>
            </p:cNvSpPr>
            <p:nvPr/>
          </p:nvSpPr>
          <p:spPr bwMode="auto">
            <a:xfrm rot="5145469">
              <a:off x="2970" y="345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11" name="Line 15"/>
          <p:cNvSpPr>
            <a:spLocks noChangeShapeType="1"/>
          </p:cNvSpPr>
          <p:nvPr/>
        </p:nvSpPr>
        <p:spPr bwMode="auto">
          <a:xfrm rot="15444255" flipV="1">
            <a:off x="8775610" y="4710490"/>
            <a:ext cx="131763" cy="6683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09818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1069848" y="484632"/>
            <a:ext cx="10058400" cy="1078992"/>
          </a:xfrm>
        </p:spPr>
        <p:txBody>
          <a:bodyPr>
            <a:normAutofit fontScale="90000"/>
          </a:bodyPr>
          <a:lstStyle/>
          <a:p>
            <a:r>
              <a:rPr lang="en-US" altLang="en-US" sz="4000" dirty="0"/>
              <a:t>The Map and Compass Together as a Tool</a:t>
            </a:r>
          </a:p>
        </p:txBody>
      </p:sp>
      <p:sp>
        <p:nvSpPr>
          <p:cNvPr id="2" name="Content Placeholder 1"/>
          <p:cNvSpPr>
            <a:spLocks noGrp="1"/>
          </p:cNvSpPr>
          <p:nvPr>
            <p:ph idx="1"/>
          </p:nvPr>
        </p:nvSpPr>
        <p:spPr>
          <a:xfrm>
            <a:off x="1069848" y="1738249"/>
            <a:ext cx="10058400" cy="4433951"/>
          </a:xfrm>
        </p:spPr>
        <p:txBody>
          <a:bodyPr>
            <a:normAutofit fontScale="92500" lnSpcReduction="10000"/>
          </a:bodyPr>
          <a:lstStyle/>
          <a:p>
            <a:pPr>
              <a:buFontTx/>
              <a:buChar char="•"/>
            </a:pPr>
            <a:r>
              <a:rPr lang="en-US" altLang="en-US" sz="2400" dirty="0"/>
              <a:t>Orienting the Map </a:t>
            </a:r>
            <a:r>
              <a:rPr lang="en-US" altLang="en-US" sz="2400" b="1" u="sng" dirty="0"/>
              <a:t>without</a:t>
            </a:r>
            <a:r>
              <a:rPr lang="en-US" altLang="en-US" sz="2400" dirty="0"/>
              <a:t> the Compass Rose</a:t>
            </a:r>
          </a:p>
          <a:p>
            <a:pPr lvl="1">
              <a:buFontTx/>
              <a:buChar char="•"/>
            </a:pPr>
            <a:r>
              <a:rPr lang="en-US" altLang="en-US" sz="2400" dirty="0"/>
              <a:t>Difference between Magnetic North (compass) and True North (Map) is given as a Deviation or Declination value East or West</a:t>
            </a:r>
          </a:p>
          <a:p>
            <a:r>
              <a:rPr lang="en-US" altLang="en-US" sz="2400" dirty="0"/>
              <a:t>Note the difference and adjust the dial on your compass so the North reference is now True North</a:t>
            </a:r>
          </a:p>
          <a:p>
            <a:pPr lvl="1">
              <a:buFontTx/>
              <a:buChar char="•"/>
            </a:pPr>
            <a:r>
              <a:rPr lang="en-US" altLang="en-US" sz="2400" dirty="0"/>
              <a:t>Rule is:</a:t>
            </a:r>
          </a:p>
          <a:p>
            <a:pPr lvl="2">
              <a:buFontTx/>
              <a:buChar char="•"/>
            </a:pPr>
            <a:r>
              <a:rPr lang="en-US" altLang="en-US" sz="2400" dirty="0"/>
              <a:t> “East is Least”</a:t>
            </a:r>
          </a:p>
          <a:p>
            <a:pPr lvl="3">
              <a:buFontTx/>
              <a:buChar char="•"/>
            </a:pPr>
            <a:r>
              <a:rPr lang="en-US" altLang="en-US" sz="2400" dirty="0"/>
              <a:t>Subtract Deviation from 360º</a:t>
            </a:r>
          </a:p>
          <a:p>
            <a:pPr lvl="2">
              <a:buFontTx/>
              <a:buChar char="•"/>
            </a:pPr>
            <a:r>
              <a:rPr lang="en-US" altLang="en-US" sz="2400" dirty="0"/>
              <a:t>“West is Best”</a:t>
            </a:r>
          </a:p>
          <a:p>
            <a:pPr lvl="3">
              <a:buFontTx/>
              <a:buChar char="•"/>
            </a:pPr>
            <a:r>
              <a:rPr lang="en-US" altLang="en-US" sz="2400" dirty="0"/>
              <a:t>Add Deviation to 360º</a:t>
            </a:r>
          </a:p>
          <a:p>
            <a:endParaRPr lang="en-US" dirty="0"/>
          </a:p>
        </p:txBody>
      </p:sp>
    </p:spTree>
    <p:extLst>
      <p:ext uri="{BB962C8B-B14F-4D97-AF65-F5344CB8AC3E}">
        <p14:creationId xmlns:p14="http://schemas.microsoft.com/office/powerpoint/2010/main" val="217407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r>
              <a:rPr lang="en-US" altLang="en-US" sz="4000" dirty="0"/>
              <a:t>The Map and Compass</a:t>
            </a:r>
            <a:br>
              <a:rPr lang="en-US" altLang="en-US" sz="4000" dirty="0"/>
            </a:br>
            <a:r>
              <a:rPr lang="en-US" altLang="en-US" sz="4000" dirty="0"/>
              <a:t>Together as a Tool</a:t>
            </a:r>
          </a:p>
        </p:txBody>
      </p:sp>
      <p:sp>
        <p:nvSpPr>
          <p:cNvPr id="32771" name="Text Box 3"/>
          <p:cNvSpPr txBox="1">
            <a:spLocks noChangeArrowheads="1"/>
          </p:cNvSpPr>
          <p:nvPr/>
        </p:nvSpPr>
        <p:spPr bwMode="auto">
          <a:xfrm>
            <a:off x="2286000" y="1981200"/>
            <a:ext cx="7696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2">
              <a:buFontTx/>
              <a:buChar char="•"/>
            </a:pPr>
            <a:r>
              <a:rPr lang="en-US" altLang="en-US" sz="2400"/>
              <a:t> “East is Least”</a:t>
            </a:r>
          </a:p>
          <a:p>
            <a:pPr lvl="3">
              <a:buFontTx/>
              <a:buChar char="•"/>
            </a:pPr>
            <a:r>
              <a:rPr lang="en-US" altLang="en-US" sz="2400"/>
              <a:t>Subtract 13º</a:t>
            </a:r>
            <a:r>
              <a:rPr lang="en-US" altLang="en-US"/>
              <a:t> </a:t>
            </a:r>
            <a:r>
              <a:rPr lang="en-US" altLang="en-US" sz="2400"/>
              <a:t>East Deviation from 360º</a:t>
            </a:r>
          </a:p>
          <a:p>
            <a:pPr lvl="4">
              <a:buFontTx/>
              <a:buChar char="•"/>
            </a:pPr>
            <a:r>
              <a:rPr lang="en-US" altLang="en-US" sz="2400"/>
              <a:t>347º</a:t>
            </a:r>
          </a:p>
          <a:p>
            <a:pPr lvl="3">
              <a:buFontTx/>
              <a:buChar char="•"/>
            </a:pPr>
            <a:r>
              <a:rPr lang="en-US" altLang="en-US" sz="2400"/>
              <a:t>Set 347º on the top of your compass dial</a:t>
            </a:r>
          </a:p>
        </p:txBody>
      </p:sp>
      <p:sp>
        <p:nvSpPr>
          <p:cNvPr id="32773" name="Text Box 5"/>
          <p:cNvSpPr txBox="1">
            <a:spLocks noChangeArrowheads="1"/>
          </p:cNvSpPr>
          <p:nvPr/>
        </p:nvSpPr>
        <p:spPr bwMode="auto">
          <a:xfrm>
            <a:off x="6902450" y="5580064"/>
            <a:ext cx="1519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Declination = 13º E</a:t>
            </a:r>
          </a:p>
        </p:txBody>
      </p:sp>
      <p:sp>
        <p:nvSpPr>
          <p:cNvPr id="32774" name="Oval 6"/>
          <p:cNvSpPr>
            <a:spLocks noChangeArrowheads="1"/>
          </p:cNvSpPr>
          <p:nvPr/>
        </p:nvSpPr>
        <p:spPr bwMode="auto">
          <a:xfrm>
            <a:off x="6742114" y="5459414"/>
            <a:ext cx="1868487" cy="7127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775" name="Group 7"/>
          <p:cNvGrpSpPr>
            <a:grpSpLocks/>
          </p:cNvGrpSpPr>
          <p:nvPr/>
        </p:nvGrpSpPr>
        <p:grpSpPr bwMode="auto">
          <a:xfrm>
            <a:off x="4491038" y="3798888"/>
            <a:ext cx="1143000" cy="1676400"/>
            <a:chOff x="528" y="1776"/>
            <a:chExt cx="720" cy="1056"/>
          </a:xfrm>
        </p:grpSpPr>
        <p:sp>
          <p:nvSpPr>
            <p:cNvPr id="32776" name="Rectangle 8"/>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7" name="Line 9"/>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Text Box 10"/>
            <p:cNvSpPr txBox="1">
              <a:spLocks noChangeArrowheads="1"/>
            </p:cNvSpPr>
            <p:nvPr/>
          </p:nvSpPr>
          <p:spPr bwMode="auto">
            <a:xfrm>
              <a:off x="816" y="18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32779" name="Group 11"/>
          <p:cNvGrpSpPr>
            <a:grpSpLocks/>
          </p:cNvGrpSpPr>
          <p:nvPr/>
        </p:nvGrpSpPr>
        <p:grpSpPr bwMode="auto">
          <a:xfrm>
            <a:off x="4564063" y="4465638"/>
            <a:ext cx="990600" cy="990600"/>
            <a:chOff x="4632" y="2878"/>
            <a:chExt cx="624" cy="624"/>
          </a:xfrm>
        </p:grpSpPr>
        <p:grpSp>
          <p:nvGrpSpPr>
            <p:cNvPr id="32780" name="Group 12"/>
            <p:cNvGrpSpPr>
              <a:grpSpLocks/>
            </p:cNvGrpSpPr>
            <p:nvPr/>
          </p:nvGrpSpPr>
          <p:grpSpPr bwMode="auto">
            <a:xfrm>
              <a:off x="4632" y="2878"/>
              <a:ext cx="624" cy="624"/>
              <a:chOff x="816" y="3168"/>
              <a:chExt cx="624" cy="624"/>
            </a:xfrm>
          </p:grpSpPr>
          <p:sp>
            <p:nvSpPr>
              <p:cNvPr id="32781" name="Oval 13"/>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2" name="Line 14"/>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Oval 15"/>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Line 16"/>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85" name="Oval 17"/>
            <p:cNvSpPr>
              <a:spLocks noChangeArrowheads="1"/>
            </p:cNvSpPr>
            <p:nvPr/>
          </p:nvSpPr>
          <p:spPr bwMode="auto">
            <a:xfrm rot="-487806">
              <a:off x="4911" y="317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786" name="Line 18"/>
          <p:cNvSpPr>
            <a:spLocks noChangeShapeType="1"/>
          </p:cNvSpPr>
          <p:nvPr/>
        </p:nvSpPr>
        <p:spPr bwMode="auto">
          <a:xfrm rot="21184292">
            <a:off x="4724400" y="4906964"/>
            <a:ext cx="661988" cy="1285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7" name="Text Box 19"/>
          <p:cNvSpPr txBox="1">
            <a:spLocks noChangeArrowheads="1"/>
          </p:cNvSpPr>
          <p:nvPr/>
        </p:nvSpPr>
        <p:spPr bwMode="auto">
          <a:xfrm>
            <a:off x="4950024" y="4249739"/>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2788" name="Text Box 20"/>
          <p:cNvSpPr txBox="1">
            <a:spLocks noChangeArrowheads="1"/>
          </p:cNvSpPr>
          <p:nvPr/>
        </p:nvSpPr>
        <p:spPr bwMode="auto">
          <a:xfrm rot="20769349">
            <a:off x="4745932" y="4265464"/>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2789" name="Line 21"/>
          <p:cNvSpPr>
            <a:spLocks noChangeShapeType="1"/>
          </p:cNvSpPr>
          <p:nvPr/>
        </p:nvSpPr>
        <p:spPr bwMode="auto">
          <a:xfrm>
            <a:off x="4938713" y="4481514"/>
            <a:ext cx="42862" cy="142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0" name="Group 22"/>
          <p:cNvGrpSpPr>
            <a:grpSpLocks/>
          </p:cNvGrpSpPr>
          <p:nvPr/>
        </p:nvGrpSpPr>
        <p:grpSpPr bwMode="auto">
          <a:xfrm>
            <a:off x="6781800" y="3784600"/>
            <a:ext cx="1143000" cy="1676400"/>
            <a:chOff x="528" y="1776"/>
            <a:chExt cx="720" cy="1056"/>
          </a:xfrm>
        </p:grpSpPr>
        <p:sp>
          <p:nvSpPr>
            <p:cNvPr id="32791" name="Rectangle 23"/>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Line 24"/>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3" name="Text Box 25"/>
            <p:cNvSpPr txBox="1">
              <a:spLocks noChangeArrowheads="1"/>
            </p:cNvSpPr>
            <p:nvPr/>
          </p:nvSpPr>
          <p:spPr bwMode="auto">
            <a:xfrm>
              <a:off x="816" y="18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32794" name="Group 26"/>
          <p:cNvGrpSpPr>
            <a:grpSpLocks/>
          </p:cNvGrpSpPr>
          <p:nvPr/>
        </p:nvGrpSpPr>
        <p:grpSpPr bwMode="auto">
          <a:xfrm>
            <a:off x="6854825" y="4451350"/>
            <a:ext cx="990600" cy="990600"/>
            <a:chOff x="4632" y="2878"/>
            <a:chExt cx="624" cy="624"/>
          </a:xfrm>
        </p:grpSpPr>
        <p:grpSp>
          <p:nvGrpSpPr>
            <p:cNvPr id="32795" name="Group 27"/>
            <p:cNvGrpSpPr>
              <a:grpSpLocks/>
            </p:cNvGrpSpPr>
            <p:nvPr/>
          </p:nvGrpSpPr>
          <p:grpSpPr bwMode="auto">
            <a:xfrm>
              <a:off x="4632" y="2878"/>
              <a:ext cx="624" cy="624"/>
              <a:chOff x="816" y="3168"/>
              <a:chExt cx="624" cy="624"/>
            </a:xfrm>
          </p:grpSpPr>
          <p:sp>
            <p:nvSpPr>
              <p:cNvPr id="32796" name="Oval 28"/>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29"/>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Oval 30"/>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Line 31"/>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00" name="Oval 32"/>
            <p:cNvSpPr>
              <a:spLocks noChangeArrowheads="1"/>
            </p:cNvSpPr>
            <p:nvPr/>
          </p:nvSpPr>
          <p:spPr bwMode="auto">
            <a:xfrm rot="-487806">
              <a:off x="4911" y="317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801" name="Line 33"/>
          <p:cNvSpPr>
            <a:spLocks noChangeShapeType="1"/>
          </p:cNvSpPr>
          <p:nvPr/>
        </p:nvSpPr>
        <p:spPr bwMode="auto">
          <a:xfrm rot="21184292">
            <a:off x="7015164" y="4892675"/>
            <a:ext cx="661987" cy="1285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2" name="Text Box 34"/>
          <p:cNvSpPr txBox="1">
            <a:spLocks noChangeArrowheads="1"/>
          </p:cNvSpPr>
          <p:nvPr/>
        </p:nvSpPr>
        <p:spPr bwMode="auto">
          <a:xfrm rot="1095033">
            <a:off x="7403407" y="4236889"/>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2803" name="Text Box 35"/>
          <p:cNvSpPr txBox="1">
            <a:spLocks noChangeArrowheads="1"/>
          </p:cNvSpPr>
          <p:nvPr/>
        </p:nvSpPr>
        <p:spPr bwMode="auto">
          <a:xfrm>
            <a:off x="7226499" y="4202114"/>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2804" name="Line 36"/>
          <p:cNvSpPr>
            <a:spLocks noChangeShapeType="1"/>
          </p:cNvSpPr>
          <p:nvPr/>
        </p:nvSpPr>
        <p:spPr bwMode="auto">
          <a:xfrm flipH="1">
            <a:off x="7462839" y="4481514"/>
            <a:ext cx="52387" cy="147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20575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pic>
        <p:nvPicPr>
          <p:cNvPr id="33829" name="Picture 37" descr="Temec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1040" t="68625"/>
          <a:stretch>
            <a:fillRect/>
          </a:stretch>
        </p:blipFill>
        <p:spPr>
          <a:xfrm>
            <a:off x="6492379" y="1458520"/>
            <a:ext cx="4562475" cy="4814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Rectangle 4"/>
          <p:cNvSpPr>
            <a:spLocks noChangeArrowheads="1"/>
          </p:cNvSpPr>
          <p:nvPr/>
        </p:nvSpPr>
        <p:spPr bwMode="auto">
          <a:xfrm>
            <a:off x="10060285" y="5310280"/>
            <a:ext cx="806450" cy="10620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Text Box 5"/>
          <p:cNvSpPr txBox="1">
            <a:spLocks noChangeArrowheads="1"/>
          </p:cNvSpPr>
          <p:nvPr/>
        </p:nvSpPr>
        <p:spPr bwMode="auto">
          <a:xfrm>
            <a:off x="9300667" y="5652695"/>
            <a:ext cx="15192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Declination = 13º E</a:t>
            </a:r>
          </a:p>
        </p:txBody>
      </p:sp>
      <p:sp>
        <p:nvSpPr>
          <p:cNvPr id="33798" name="Oval 6"/>
          <p:cNvSpPr>
            <a:spLocks noChangeArrowheads="1"/>
          </p:cNvSpPr>
          <p:nvPr/>
        </p:nvSpPr>
        <p:spPr bwMode="auto">
          <a:xfrm>
            <a:off x="9140328" y="5532045"/>
            <a:ext cx="1868488" cy="7127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814" name="Group 22"/>
          <p:cNvGrpSpPr>
            <a:grpSpLocks/>
          </p:cNvGrpSpPr>
          <p:nvPr/>
        </p:nvGrpSpPr>
        <p:grpSpPr bwMode="auto">
          <a:xfrm>
            <a:off x="10811966" y="3614344"/>
            <a:ext cx="1143000" cy="1676400"/>
            <a:chOff x="528" y="1776"/>
            <a:chExt cx="720" cy="1056"/>
          </a:xfrm>
        </p:grpSpPr>
        <p:sp>
          <p:nvSpPr>
            <p:cNvPr id="33815" name="Rectangle 23"/>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6" name="Line 24"/>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Text Box 25"/>
            <p:cNvSpPr txBox="1">
              <a:spLocks noChangeArrowheads="1"/>
            </p:cNvSpPr>
            <p:nvPr/>
          </p:nvSpPr>
          <p:spPr bwMode="auto">
            <a:xfrm>
              <a:off x="816" y="18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33818" name="Group 26"/>
          <p:cNvGrpSpPr>
            <a:grpSpLocks/>
          </p:cNvGrpSpPr>
          <p:nvPr/>
        </p:nvGrpSpPr>
        <p:grpSpPr bwMode="auto">
          <a:xfrm>
            <a:off x="10881816" y="4268394"/>
            <a:ext cx="990600" cy="990600"/>
            <a:chOff x="4632" y="2878"/>
            <a:chExt cx="624" cy="624"/>
          </a:xfrm>
        </p:grpSpPr>
        <p:grpSp>
          <p:nvGrpSpPr>
            <p:cNvPr id="33819" name="Group 27"/>
            <p:cNvGrpSpPr>
              <a:grpSpLocks/>
            </p:cNvGrpSpPr>
            <p:nvPr/>
          </p:nvGrpSpPr>
          <p:grpSpPr bwMode="auto">
            <a:xfrm>
              <a:off x="4632" y="2878"/>
              <a:ext cx="624" cy="624"/>
              <a:chOff x="816" y="3168"/>
              <a:chExt cx="624" cy="624"/>
            </a:xfrm>
          </p:grpSpPr>
          <p:sp>
            <p:nvSpPr>
              <p:cNvPr id="33820" name="Oval 28"/>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1" name="Line 29"/>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2" name="Oval 30"/>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3" name="Line 31"/>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824" name="Oval 32"/>
            <p:cNvSpPr>
              <a:spLocks noChangeArrowheads="1"/>
            </p:cNvSpPr>
            <p:nvPr/>
          </p:nvSpPr>
          <p:spPr bwMode="auto">
            <a:xfrm rot="-487806">
              <a:off x="4911" y="317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825" name="Line 33"/>
          <p:cNvSpPr>
            <a:spLocks noChangeShapeType="1"/>
          </p:cNvSpPr>
          <p:nvPr/>
        </p:nvSpPr>
        <p:spPr bwMode="auto">
          <a:xfrm rot="21184292">
            <a:off x="11042153" y="4709720"/>
            <a:ext cx="661988" cy="1285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6" name="Text Box 34"/>
          <p:cNvSpPr txBox="1">
            <a:spLocks noChangeArrowheads="1"/>
          </p:cNvSpPr>
          <p:nvPr/>
        </p:nvSpPr>
        <p:spPr bwMode="auto">
          <a:xfrm rot="1095033">
            <a:off x="11430397" y="4053933"/>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3827" name="Text Box 35"/>
          <p:cNvSpPr txBox="1">
            <a:spLocks noChangeArrowheads="1"/>
          </p:cNvSpPr>
          <p:nvPr/>
        </p:nvSpPr>
        <p:spPr bwMode="auto">
          <a:xfrm>
            <a:off x="11280477" y="4019157"/>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3828" name="Line 36"/>
          <p:cNvSpPr>
            <a:spLocks noChangeShapeType="1"/>
          </p:cNvSpPr>
          <p:nvPr/>
        </p:nvSpPr>
        <p:spPr bwMode="auto">
          <a:xfrm flipH="1">
            <a:off x="11499353" y="4308082"/>
            <a:ext cx="38100" cy="1190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830" name="Group 38"/>
          <p:cNvGrpSpPr>
            <a:grpSpLocks/>
          </p:cNvGrpSpPr>
          <p:nvPr/>
        </p:nvGrpSpPr>
        <p:grpSpPr bwMode="auto">
          <a:xfrm>
            <a:off x="9013328" y="2961881"/>
            <a:ext cx="1143000" cy="1676400"/>
            <a:chOff x="528" y="1776"/>
            <a:chExt cx="720" cy="1056"/>
          </a:xfrm>
        </p:grpSpPr>
        <p:sp>
          <p:nvSpPr>
            <p:cNvPr id="33831" name="Rectangle 39"/>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2" name="Line 40"/>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3" name="Text Box 41"/>
            <p:cNvSpPr txBox="1">
              <a:spLocks noChangeArrowheads="1"/>
            </p:cNvSpPr>
            <p:nvPr/>
          </p:nvSpPr>
          <p:spPr bwMode="auto">
            <a:xfrm>
              <a:off x="816" y="18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33834" name="Group 42"/>
          <p:cNvGrpSpPr>
            <a:grpSpLocks/>
          </p:cNvGrpSpPr>
          <p:nvPr/>
        </p:nvGrpSpPr>
        <p:grpSpPr bwMode="auto">
          <a:xfrm>
            <a:off x="9086353" y="3628631"/>
            <a:ext cx="990600" cy="990600"/>
            <a:chOff x="4632" y="2878"/>
            <a:chExt cx="624" cy="624"/>
          </a:xfrm>
        </p:grpSpPr>
        <p:grpSp>
          <p:nvGrpSpPr>
            <p:cNvPr id="33835" name="Group 43"/>
            <p:cNvGrpSpPr>
              <a:grpSpLocks/>
            </p:cNvGrpSpPr>
            <p:nvPr/>
          </p:nvGrpSpPr>
          <p:grpSpPr bwMode="auto">
            <a:xfrm>
              <a:off x="4632" y="2878"/>
              <a:ext cx="624" cy="624"/>
              <a:chOff x="816" y="3168"/>
              <a:chExt cx="624" cy="624"/>
            </a:xfrm>
          </p:grpSpPr>
          <p:sp>
            <p:nvSpPr>
              <p:cNvPr id="33836" name="Oval 44"/>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7" name="Line 45"/>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Oval 46"/>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9" name="Line 47"/>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840" name="Oval 48"/>
            <p:cNvSpPr>
              <a:spLocks noChangeArrowheads="1"/>
            </p:cNvSpPr>
            <p:nvPr/>
          </p:nvSpPr>
          <p:spPr bwMode="auto">
            <a:xfrm rot="-487806">
              <a:off x="4911" y="317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841" name="Line 49"/>
          <p:cNvSpPr>
            <a:spLocks noChangeShapeType="1"/>
          </p:cNvSpPr>
          <p:nvPr/>
        </p:nvSpPr>
        <p:spPr bwMode="auto">
          <a:xfrm rot="21184292">
            <a:off x="9249867" y="4069956"/>
            <a:ext cx="661987" cy="12858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2" name="Text Box 50"/>
          <p:cNvSpPr txBox="1">
            <a:spLocks noChangeArrowheads="1"/>
          </p:cNvSpPr>
          <p:nvPr/>
        </p:nvSpPr>
        <p:spPr bwMode="auto">
          <a:xfrm rot="1095033">
            <a:off x="9634935" y="3414170"/>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3843" name="Text Box 51"/>
          <p:cNvSpPr txBox="1">
            <a:spLocks noChangeArrowheads="1"/>
          </p:cNvSpPr>
          <p:nvPr/>
        </p:nvSpPr>
        <p:spPr bwMode="auto">
          <a:xfrm>
            <a:off x="9442152" y="3365107"/>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3844" name="Line 52"/>
          <p:cNvSpPr>
            <a:spLocks noChangeShapeType="1"/>
          </p:cNvSpPr>
          <p:nvPr/>
        </p:nvSpPr>
        <p:spPr bwMode="auto">
          <a:xfrm flipH="1">
            <a:off x="9716591" y="3681019"/>
            <a:ext cx="38100" cy="1190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5" name="Text Box 53"/>
          <p:cNvSpPr txBox="1">
            <a:spLocks noChangeArrowheads="1"/>
          </p:cNvSpPr>
          <p:nvPr/>
        </p:nvSpPr>
        <p:spPr bwMode="auto">
          <a:xfrm>
            <a:off x="10540503" y="2960294"/>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OR</a:t>
            </a:r>
          </a:p>
        </p:txBody>
      </p:sp>
      <p:sp>
        <p:nvSpPr>
          <p:cNvPr id="33846" name="Line 54"/>
          <p:cNvSpPr>
            <a:spLocks noChangeShapeType="1"/>
          </p:cNvSpPr>
          <p:nvPr/>
        </p:nvSpPr>
        <p:spPr bwMode="auto">
          <a:xfrm flipH="1">
            <a:off x="10296028" y="3273032"/>
            <a:ext cx="336550" cy="309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7" name="Line 55"/>
          <p:cNvSpPr>
            <a:spLocks noChangeShapeType="1"/>
          </p:cNvSpPr>
          <p:nvPr/>
        </p:nvSpPr>
        <p:spPr bwMode="auto">
          <a:xfrm>
            <a:off x="11156454" y="3192069"/>
            <a:ext cx="296863" cy="349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C5577784-3A14-432F-A342-DC9167DEB353}"/>
              </a:ext>
            </a:extLst>
          </p:cNvPr>
          <p:cNvSpPr txBox="1"/>
          <p:nvPr/>
        </p:nvSpPr>
        <p:spPr>
          <a:xfrm>
            <a:off x="699796" y="2388636"/>
            <a:ext cx="420558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Now align the edge of the compass with any North-South line on the map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edge of the map or a line of longitude.</a:t>
            </a:r>
          </a:p>
        </p:txBody>
      </p:sp>
    </p:spTree>
    <p:extLst>
      <p:ext uri="{BB962C8B-B14F-4D97-AF65-F5344CB8AC3E}">
        <p14:creationId xmlns:p14="http://schemas.microsoft.com/office/powerpoint/2010/main" val="3347788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pic>
        <p:nvPicPr>
          <p:cNvPr id="34818" name="Picture 2" descr="Temecu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2883" r="68625"/>
          <a:stretch>
            <a:fillRect/>
          </a:stretch>
        </p:blipFill>
        <p:spPr>
          <a:xfrm>
            <a:off x="4905375" y="1427164"/>
            <a:ext cx="4814888" cy="434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Rectangle 5"/>
          <p:cNvSpPr>
            <a:spLocks noChangeArrowheads="1"/>
          </p:cNvSpPr>
          <p:nvPr/>
        </p:nvSpPr>
        <p:spPr bwMode="auto">
          <a:xfrm>
            <a:off x="8832851" y="5578475"/>
            <a:ext cx="806450" cy="10620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2" name="Text Box 6"/>
          <p:cNvSpPr txBox="1">
            <a:spLocks noChangeArrowheads="1"/>
          </p:cNvSpPr>
          <p:nvPr/>
        </p:nvSpPr>
        <p:spPr bwMode="auto">
          <a:xfrm rot="5400000">
            <a:off x="4479925" y="3335488"/>
            <a:ext cx="15192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Declination = 13º E</a:t>
            </a:r>
          </a:p>
        </p:txBody>
      </p:sp>
      <p:sp>
        <p:nvSpPr>
          <p:cNvPr id="34823" name="Oval 7"/>
          <p:cNvSpPr>
            <a:spLocks noChangeArrowheads="1"/>
          </p:cNvSpPr>
          <p:nvPr/>
        </p:nvSpPr>
        <p:spPr bwMode="auto">
          <a:xfrm rot="5400000">
            <a:off x="4319588" y="3308351"/>
            <a:ext cx="1868488" cy="71278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880" name="Group 64"/>
          <p:cNvGrpSpPr>
            <a:grpSpLocks/>
          </p:cNvGrpSpPr>
          <p:nvPr/>
        </p:nvGrpSpPr>
        <p:grpSpPr bwMode="auto">
          <a:xfrm>
            <a:off x="6161088" y="5521325"/>
            <a:ext cx="1676400" cy="1143000"/>
            <a:chOff x="1154" y="2671"/>
            <a:chExt cx="1056" cy="720"/>
          </a:xfrm>
        </p:grpSpPr>
        <p:sp>
          <p:nvSpPr>
            <p:cNvPr id="34825" name="Rectangle 9"/>
            <p:cNvSpPr>
              <a:spLocks noChangeArrowheads="1"/>
            </p:cNvSpPr>
            <p:nvPr/>
          </p:nvSpPr>
          <p:spPr bwMode="auto">
            <a:xfrm rot="5400000">
              <a:off x="1322" y="2503"/>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6" name="Line 10"/>
            <p:cNvSpPr>
              <a:spLocks noChangeShapeType="1"/>
            </p:cNvSpPr>
            <p:nvPr/>
          </p:nvSpPr>
          <p:spPr bwMode="auto">
            <a:xfrm rot="5400000" flipV="1">
              <a:off x="1994" y="2818"/>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Text Box 11"/>
            <p:cNvSpPr txBox="1">
              <a:spLocks noChangeArrowheads="1"/>
            </p:cNvSpPr>
            <p:nvPr/>
          </p:nvSpPr>
          <p:spPr bwMode="auto">
            <a:xfrm rot="5400000">
              <a:off x="1813" y="2935"/>
              <a:ext cx="291" cy="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p>
              <a:endParaRPr lang="en-US" altLang="en-US"/>
            </a:p>
          </p:txBody>
        </p:sp>
      </p:grpSp>
      <p:grpSp>
        <p:nvGrpSpPr>
          <p:cNvPr id="34879" name="Group 63"/>
          <p:cNvGrpSpPr>
            <a:grpSpLocks/>
          </p:cNvGrpSpPr>
          <p:nvPr/>
        </p:nvGrpSpPr>
        <p:grpSpPr bwMode="auto">
          <a:xfrm>
            <a:off x="6202363" y="5599113"/>
            <a:ext cx="990600" cy="990600"/>
            <a:chOff x="1180" y="2720"/>
            <a:chExt cx="624" cy="624"/>
          </a:xfrm>
        </p:grpSpPr>
        <p:sp>
          <p:nvSpPr>
            <p:cNvPr id="34830" name="Oval 14"/>
            <p:cNvSpPr>
              <a:spLocks noChangeArrowheads="1"/>
            </p:cNvSpPr>
            <p:nvPr/>
          </p:nvSpPr>
          <p:spPr bwMode="auto">
            <a:xfrm rot="5400000">
              <a:off x="1180" y="2720"/>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1" name="Line 15"/>
            <p:cNvSpPr>
              <a:spLocks noChangeShapeType="1"/>
            </p:cNvSpPr>
            <p:nvPr/>
          </p:nvSpPr>
          <p:spPr bwMode="auto">
            <a:xfrm rot="5400000">
              <a:off x="1756" y="2987"/>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2" name="Oval 16"/>
            <p:cNvSpPr>
              <a:spLocks noChangeArrowheads="1"/>
            </p:cNvSpPr>
            <p:nvPr/>
          </p:nvSpPr>
          <p:spPr bwMode="auto">
            <a:xfrm rot="5400000">
              <a:off x="1276" y="2816"/>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3" name="Line 17"/>
            <p:cNvSpPr>
              <a:spLocks noChangeShapeType="1"/>
            </p:cNvSpPr>
            <p:nvPr/>
          </p:nvSpPr>
          <p:spPr bwMode="auto">
            <a:xfrm rot="5400000">
              <a:off x="1228" y="2981"/>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834" name="Oval 18"/>
          <p:cNvSpPr>
            <a:spLocks noChangeArrowheads="1"/>
          </p:cNvSpPr>
          <p:nvPr/>
        </p:nvSpPr>
        <p:spPr bwMode="auto">
          <a:xfrm rot="4912194">
            <a:off x="6640513" y="6042025"/>
            <a:ext cx="88900" cy="88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5" name="Line 19"/>
          <p:cNvSpPr>
            <a:spLocks noChangeShapeType="1"/>
          </p:cNvSpPr>
          <p:nvPr/>
        </p:nvSpPr>
        <p:spPr bwMode="auto">
          <a:xfrm rot="5068123" flipV="1">
            <a:off x="6659563" y="5749926"/>
            <a:ext cx="69850" cy="6762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Text Box 20"/>
          <p:cNvSpPr txBox="1">
            <a:spLocks noChangeArrowheads="1"/>
          </p:cNvSpPr>
          <p:nvPr/>
        </p:nvSpPr>
        <p:spPr bwMode="auto">
          <a:xfrm rot="6578372">
            <a:off x="7127975" y="6117283"/>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4837" name="Text Box 21"/>
          <p:cNvSpPr txBox="1">
            <a:spLocks noChangeArrowheads="1"/>
          </p:cNvSpPr>
          <p:nvPr/>
        </p:nvSpPr>
        <p:spPr bwMode="auto">
          <a:xfrm rot="5400000">
            <a:off x="7174014" y="5979170"/>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4838" name="Line 22"/>
          <p:cNvSpPr>
            <a:spLocks noChangeShapeType="1"/>
          </p:cNvSpPr>
          <p:nvPr/>
        </p:nvSpPr>
        <p:spPr bwMode="auto">
          <a:xfrm rot="5400000" flipH="1">
            <a:off x="7083426" y="6113463"/>
            <a:ext cx="47625" cy="133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4" name="Text Box 38"/>
          <p:cNvSpPr txBox="1">
            <a:spLocks noChangeArrowheads="1"/>
          </p:cNvSpPr>
          <p:nvPr/>
        </p:nvSpPr>
        <p:spPr bwMode="auto">
          <a:xfrm>
            <a:off x="5946775" y="4595813"/>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OR</a:t>
            </a:r>
          </a:p>
        </p:txBody>
      </p:sp>
      <p:sp>
        <p:nvSpPr>
          <p:cNvPr id="34855" name="Line 39"/>
          <p:cNvSpPr>
            <a:spLocks noChangeShapeType="1"/>
          </p:cNvSpPr>
          <p:nvPr/>
        </p:nvSpPr>
        <p:spPr bwMode="auto">
          <a:xfrm>
            <a:off x="6038850" y="4908551"/>
            <a:ext cx="120650" cy="538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56" name="Line 40"/>
          <p:cNvSpPr>
            <a:spLocks noChangeShapeType="1"/>
          </p:cNvSpPr>
          <p:nvPr/>
        </p:nvSpPr>
        <p:spPr bwMode="auto">
          <a:xfrm flipV="1">
            <a:off x="6562725" y="4397376"/>
            <a:ext cx="458788" cy="430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1" name="Rectangle 65"/>
          <p:cNvSpPr>
            <a:spLocks noChangeArrowheads="1"/>
          </p:cNvSpPr>
          <p:nvPr/>
        </p:nvSpPr>
        <p:spPr bwMode="auto">
          <a:xfrm>
            <a:off x="4691063" y="4787438"/>
            <a:ext cx="1219200" cy="981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883" name="Group 67"/>
          <p:cNvGrpSpPr>
            <a:grpSpLocks/>
          </p:cNvGrpSpPr>
          <p:nvPr/>
        </p:nvGrpSpPr>
        <p:grpSpPr bwMode="auto">
          <a:xfrm>
            <a:off x="7107238" y="3711575"/>
            <a:ext cx="1676400" cy="1143000"/>
            <a:chOff x="1154" y="2671"/>
            <a:chExt cx="1056" cy="720"/>
          </a:xfrm>
        </p:grpSpPr>
        <p:sp>
          <p:nvSpPr>
            <p:cNvPr id="34884" name="Rectangle 68"/>
            <p:cNvSpPr>
              <a:spLocks noChangeArrowheads="1"/>
            </p:cNvSpPr>
            <p:nvPr/>
          </p:nvSpPr>
          <p:spPr bwMode="auto">
            <a:xfrm rot="5400000">
              <a:off x="1322" y="2503"/>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85" name="Line 69"/>
            <p:cNvSpPr>
              <a:spLocks noChangeShapeType="1"/>
            </p:cNvSpPr>
            <p:nvPr/>
          </p:nvSpPr>
          <p:spPr bwMode="auto">
            <a:xfrm rot="5400000" flipV="1">
              <a:off x="1994" y="2818"/>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6" name="Text Box 70"/>
            <p:cNvSpPr txBox="1">
              <a:spLocks noChangeArrowheads="1"/>
            </p:cNvSpPr>
            <p:nvPr/>
          </p:nvSpPr>
          <p:spPr bwMode="auto">
            <a:xfrm rot="5400000">
              <a:off x="1813" y="2935"/>
              <a:ext cx="291" cy="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p>
              <a:endParaRPr lang="en-US" altLang="en-US"/>
            </a:p>
          </p:txBody>
        </p:sp>
      </p:grpSp>
      <p:grpSp>
        <p:nvGrpSpPr>
          <p:cNvPr id="34887" name="Group 71"/>
          <p:cNvGrpSpPr>
            <a:grpSpLocks/>
          </p:cNvGrpSpPr>
          <p:nvPr/>
        </p:nvGrpSpPr>
        <p:grpSpPr bwMode="auto">
          <a:xfrm>
            <a:off x="7148513" y="3789363"/>
            <a:ext cx="990600" cy="990600"/>
            <a:chOff x="1180" y="2720"/>
            <a:chExt cx="624" cy="624"/>
          </a:xfrm>
        </p:grpSpPr>
        <p:sp>
          <p:nvSpPr>
            <p:cNvPr id="34888" name="Oval 72"/>
            <p:cNvSpPr>
              <a:spLocks noChangeArrowheads="1"/>
            </p:cNvSpPr>
            <p:nvPr/>
          </p:nvSpPr>
          <p:spPr bwMode="auto">
            <a:xfrm rot="5400000">
              <a:off x="1180" y="2720"/>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89" name="Line 73"/>
            <p:cNvSpPr>
              <a:spLocks noChangeShapeType="1"/>
            </p:cNvSpPr>
            <p:nvPr/>
          </p:nvSpPr>
          <p:spPr bwMode="auto">
            <a:xfrm rot="5400000">
              <a:off x="1756" y="2987"/>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90" name="Oval 74"/>
            <p:cNvSpPr>
              <a:spLocks noChangeArrowheads="1"/>
            </p:cNvSpPr>
            <p:nvPr/>
          </p:nvSpPr>
          <p:spPr bwMode="auto">
            <a:xfrm rot="5400000">
              <a:off x="1276" y="2816"/>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91" name="Line 75"/>
            <p:cNvSpPr>
              <a:spLocks noChangeShapeType="1"/>
            </p:cNvSpPr>
            <p:nvPr/>
          </p:nvSpPr>
          <p:spPr bwMode="auto">
            <a:xfrm rot="5400000">
              <a:off x="1228" y="2981"/>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892" name="Oval 76"/>
          <p:cNvSpPr>
            <a:spLocks noChangeArrowheads="1"/>
          </p:cNvSpPr>
          <p:nvPr/>
        </p:nvSpPr>
        <p:spPr bwMode="auto">
          <a:xfrm rot="4912194">
            <a:off x="7586663" y="4232275"/>
            <a:ext cx="88900" cy="88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93" name="Line 77"/>
          <p:cNvSpPr>
            <a:spLocks noChangeShapeType="1"/>
          </p:cNvSpPr>
          <p:nvPr/>
        </p:nvSpPr>
        <p:spPr bwMode="auto">
          <a:xfrm rot="5068123" flipV="1">
            <a:off x="7605713" y="3940176"/>
            <a:ext cx="69850" cy="6762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94" name="Text Box 78"/>
          <p:cNvSpPr txBox="1">
            <a:spLocks noChangeArrowheads="1"/>
          </p:cNvSpPr>
          <p:nvPr/>
        </p:nvSpPr>
        <p:spPr bwMode="auto">
          <a:xfrm rot="6578372">
            <a:off x="8074125" y="4307533"/>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4895" name="Text Box 79"/>
          <p:cNvSpPr txBox="1">
            <a:spLocks noChangeArrowheads="1"/>
          </p:cNvSpPr>
          <p:nvPr/>
        </p:nvSpPr>
        <p:spPr bwMode="auto">
          <a:xfrm rot="5400000">
            <a:off x="8120164" y="4169420"/>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347</a:t>
            </a:r>
          </a:p>
        </p:txBody>
      </p:sp>
      <p:sp>
        <p:nvSpPr>
          <p:cNvPr id="34896" name="Line 80"/>
          <p:cNvSpPr>
            <a:spLocks noChangeShapeType="1"/>
          </p:cNvSpPr>
          <p:nvPr/>
        </p:nvSpPr>
        <p:spPr bwMode="auto">
          <a:xfrm rot="5400000" flipH="1">
            <a:off x="8029576" y="4303713"/>
            <a:ext cx="47625" cy="133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a:extLst>
              <a:ext uri="{FF2B5EF4-FFF2-40B4-BE49-F238E27FC236}">
                <a16:creationId xmlns:a16="http://schemas.microsoft.com/office/drawing/2014/main" id="{87E3734F-C320-4C17-894F-5C5CEE1F628D}"/>
              </a:ext>
            </a:extLst>
          </p:cNvPr>
          <p:cNvSpPr txBox="1"/>
          <p:nvPr/>
        </p:nvSpPr>
        <p:spPr>
          <a:xfrm>
            <a:off x="637820" y="2166357"/>
            <a:ext cx="41151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Rotate the map and compass until the needle is aligned with the index set at 347º</a:t>
            </a:r>
          </a:p>
        </p:txBody>
      </p:sp>
    </p:spTree>
    <p:extLst>
      <p:ext uri="{BB962C8B-B14F-4D97-AF65-F5344CB8AC3E}">
        <p14:creationId xmlns:p14="http://schemas.microsoft.com/office/powerpoint/2010/main" val="654096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278195"/>
            <a:ext cx="10058400" cy="1609344"/>
          </a:xfrm>
        </p:spPr>
        <p:txBody>
          <a:bodyPr>
            <a:normAutofit/>
          </a:bodyPr>
          <a:lstStyle/>
          <a:p>
            <a:r>
              <a:rPr lang="en-US" altLang="en-US" sz="4000" dirty="0"/>
              <a:t>The Map and Compass</a:t>
            </a:r>
            <a:br>
              <a:rPr lang="en-US" altLang="en-US" sz="4000" dirty="0"/>
            </a:br>
            <a:r>
              <a:rPr lang="en-US" altLang="en-US" sz="4000" dirty="0"/>
              <a:t>Together as a Tool</a:t>
            </a:r>
          </a:p>
        </p:txBody>
      </p:sp>
      <p:sp>
        <p:nvSpPr>
          <p:cNvPr id="28675" name="Text Box 3"/>
          <p:cNvSpPr txBox="1">
            <a:spLocks noChangeArrowheads="1"/>
          </p:cNvSpPr>
          <p:nvPr/>
        </p:nvSpPr>
        <p:spPr bwMode="auto">
          <a:xfrm>
            <a:off x="727788" y="1860625"/>
            <a:ext cx="112019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To determine your location, look for a prominent feature you can match to the map.</a:t>
            </a:r>
          </a:p>
          <a:p>
            <a:pPr>
              <a:buFontTx/>
              <a:buChar char="•"/>
            </a:pPr>
            <a:r>
              <a:rPr lang="en-US" altLang="en-US" sz="2400" dirty="0"/>
              <a:t>Take your Compass and point the index at the feature.</a:t>
            </a:r>
          </a:p>
        </p:txBody>
      </p:sp>
      <p:sp>
        <p:nvSpPr>
          <p:cNvPr id="28680" name="Text Box 8"/>
          <p:cNvSpPr txBox="1">
            <a:spLocks noChangeArrowheads="1"/>
          </p:cNvSpPr>
          <p:nvPr/>
        </p:nvSpPr>
        <p:spPr bwMode="auto">
          <a:xfrm>
            <a:off x="727789" y="4781551"/>
            <a:ext cx="108320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Now rotate your dial until 360º is aligned with the North needle</a:t>
            </a:r>
          </a:p>
          <a:p>
            <a:endParaRPr lang="en-US" altLang="en-US" sz="2400" dirty="0"/>
          </a:p>
        </p:txBody>
      </p:sp>
      <p:sp>
        <p:nvSpPr>
          <p:cNvPr id="28681" name="Freeform 9"/>
          <p:cNvSpPr>
            <a:spLocks/>
          </p:cNvSpPr>
          <p:nvPr/>
        </p:nvSpPr>
        <p:spPr bwMode="auto">
          <a:xfrm>
            <a:off x="3111501" y="3000375"/>
            <a:ext cx="2073275" cy="819150"/>
          </a:xfrm>
          <a:custGeom>
            <a:avLst/>
            <a:gdLst>
              <a:gd name="T0" fmla="*/ 0 w 1306"/>
              <a:gd name="T1" fmla="*/ 507 h 516"/>
              <a:gd name="T2" fmla="*/ 84 w 1306"/>
              <a:gd name="T3" fmla="*/ 406 h 516"/>
              <a:gd name="T4" fmla="*/ 177 w 1306"/>
              <a:gd name="T5" fmla="*/ 397 h 516"/>
              <a:gd name="T6" fmla="*/ 245 w 1306"/>
              <a:gd name="T7" fmla="*/ 346 h 516"/>
              <a:gd name="T8" fmla="*/ 279 w 1306"/>
              <a:gd name="T9" fmla="*/ 262 h 516"/>
              <a:gd name="T10" fmla="*/ 499 w 1306"/>
              <a:gd name="T11" fmla="*/ 185 h 516"/>
              <a:gd name="T12" fmla="*/ 525 w 1306"/>
              <a:gd name="T13" fmla="*/ 168 h 516"/>
              <a:gd name="T14" fmla="*/ 576 w 1306"/>
              <a:gd name="T15" fmla="*/ 151 h 516"/>
              <a:gd name="T16" fmla="*/ 592 w 1306"/>
              <a:gd name="T17" fmla="*/ 126 h 516"/>
              <a:gd name="T18" fmla="*/ 601 w 1306"/>
              <a:gd name="T19" fmla="*/ 101 h 516"/>
              <a:gd name="T20" fmla="*/ 652 w 1306"/>
              <a:gd name="T21" fmla="*/ 84 h 516"/>
              <a:gd name="T22" fmla="*/ 720 w 1306"/>
              <a:gd name="T23" fmla="*/ 33 h 516"/>
              <a:gd name="T24" fmla="*/ 770 w 1306"/>
              <a:gd name="T25" fmla="*/ 126 h 516"/>
              <a:gd name="T26" fmla="*/ 821 w 1306"/>
              <a:gd name="T27" fmla="*/ 160 h 516"/>
              <a:gd name="T28" fmla="*/ 855 w 1306"/>
              <a:gd name="T29" fmla="*/ 236 h 516"/>
              <a:gd name="T30" fmla="*/ 1008 w 1306"/>
              <a:gd name="T31" fmla="*/ 304 h 516"/>
              <a:gd name="T32" fmla="*/ 1075 w 1306"/>
              <a:gd name="T33" fmla="*/ 346 h 516"/>
              <a:gd name="T34" fmla="*/ 1160 w 1306"/>
              <a:gd name="T35" fmla="*/ 380 h 516"/>
              <a:gd name="T36" fmla="*/ 1211 w 1306"/>
              <a:gd name="T37" fmla="*/ 422 h 516"/>
              <a:gd name="T38" fmla="*/ 1228 w 1306"/>
              <a:gd name="T39" fmla="*/ 473 h 516"/>
              <a:gd name="T40" fmla="*/ 1279 w 1306"/>
              <a:gd name="T41" fmla="*/ 490 h 516"/>
              <a:gd name="T42" fmla="*/ 1304 w 1306"/>
              <a:gd name="T43"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6" h="516">
                <a:moveTo>
                  <a:pt x="0" y="507"/>
                </a:moveTo>
                <a:cubicBezTo>
                  <a:pt x="7" y="492"/>
                  <a:pt x="68" y="410"/>
                  <a:pt x="84" y="406"/>
                </a:cubicBezTo>
                <a:cubicBezTo>
                  <a:pt x="114" y="397"/>
                  <a:pt x="146" y="400"/>
                  <a:pt x="177" y="397"/>
                </a:cubicBezTo>
                <a:cubicBezTo>
                  <a:pt x="197" y="368"/>
                  <a:pt x="212" y="358"/>
                  <a:pt x="245" y="346"/>
                </a:cubicBezTo>
                <a:cubicBezTo>
                  <a:pt x="262" y="321"/>
                  <a:pt x="262" y="284"/>
                  <a:pt x="279" y="262"/>
                </a:cubicBezTo>
                <a:cubicBezTo>
                  <a:pt x="339" y="185"/>
                  <a:pt x="405" y="195"/>
                  <a:pt x="499" y="185"/>
                </a:cubicBezTo>
                <a:cubicBezTo>
                  <a:pt x="508" y="179"/>
                  <a:pt x="516" y="172"/>
                  <a:pt x="525" y="168"/>
                </a:cubicBezTo>
                <a:cubicBezTo>
                  <a:pt x="541" y="161"/>
                  <a:pt x="576" y="151"/>
                  <a:pt x="576" y="151"/>
                </a:cubicBezTo>
                <a:cubicBezTo>
                  <a:pt x="581" y="143"/>
                  <a:pt x="588" y="135"/>
                  <a:pt x="592" y="126"/>
                </a:cubicBezTo>
                <a:cubicBezTo>
                  <a:pt x="596" y="118"/>
                  <a:pt x="595" y="107"/>
                  <a:pt x="601" y="101"/>
                </a:cubicBezTo>
                <a:cubicBezTo>
                  <a:pt x="604" y="98"/>
                  <a:pt x="649" y="85"/>
                  <a:pt x="652" y="84"/>
                </a:cubicBezTo>
                <a:cubicBezTo>
                  <a:pt x="665" y="0"/>
                  <a:pt x="650" y="50"/>
                  <a:pt x="720" y="33"/>
                </a:cubicBezTo>
                <a:cubicBezTo>
                  <a:pt x="779" y="52"/>
                  <a:pt x="732" y="88"/>
                  <a:pt x="770" y="126"/>
                </a:cubicBezTo>
                <a:cubicBezTo>
                  <a:pt x="784" y="140"/>
                  <a:pt x="821" y="160"/>
                  <a:pt x="821" y="160"/>
                </a:cubicBezTo>
                <a:cubicBezTo>
                  <a:pt x="830" y="184"/>
                  <a:pt x="834" y="218"/>
                  <a:pt x="855" y="236"/>
                </a:cubicBezTo>
                <a:cubicBezTo>
                  <a:pt x="901" y="276"/>
                  <a:pt x="952" y="285"/>
                  <a:pt x="1008" y="304"/>
                </a:cubicBezTo>
                <a:cubicBezTo>
                  <a:pt x="1033" y="313"/>
                  <a:pt x="1051" y="334"/>
                  <a:pt x="1075" y="346"/>
                </a:cubicBezTo>
                <a:cubicBezTo>
                  <a:pt x="1102" y="359"/>
                  <a:pt x="1132" y="371"/>
                  <a:pt x="1160" y="380"/>
                </a:cubicBezTo>
                <a:cubicBezTo>
                  <a:pt x="1177" y="391"/>
                  <a:pt x="1200" y="405"/>
                  <a:pt x="1211" y="422"/>
                </a:cubicBezTo>
                <a:cubicBezTo>
                  <a:pt x="1215" y="428"/>
                  <a:pt x="1223" y="468"/>
                  <a:pt x="1228" y="473"/>
                </a:cubicBezTo>
                <a:cubicBezTo>
                  <a:pt x="1231" y="476"/>
                  <a:pt x="1276" y="489"/>
                  <a:pt x="1279" y="490"/>
                </a:cubicBezTo>
                <a:cubicBezTo>
                  <a:pt x="1306" y="509"/>
                  <a:pt x="1304" y="497"/>
                  <a:pt x="1304" y="51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682" name="Group 10"/>
          <p:cNvGrpSpPr>
            <a:grpSpLocks/>
          </p:cNvGrpSpPr>
          <p:nvPr/>
        </p:nvGrpSpPr>
        <p:grpSpPr bwMode="auto">
          <a:xfrm rot="11328408">
            <a:off x="6381750" y="3225800"/>
            <a:ext cx="1676400" cy="1143000"/>
            <a:chOff x="1154" y="2671"/>
            <a:chExt cx="1056" cy="720"/>
          </a:xfrm>
        </p:grpSpPr>
        <p:sp>
          <p:nvSpPr>
            <p:cNvPr id="28683" name="Rectangle 11"/>
            <p:cNvSpPr>
              <a:spLocks noChangeArrowheads="1"/>
            </p:cNvSpPr>
            <p:nvPr/>
          </p:nvSpPr>
          <p:spPr bwMode="auto">
            <a:xfrm rot="5400000">
              <a:off x="1322" y="2503"/>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 name="Line 12"/>
            <p:cNvSpPr>
              <a:spLocks noChangeShapeType="1"/>
            </p:cNvSpPr>
            <p:nvPr/>
          </p:nvSpPr>
          <p:spPr bwMode="auto">
            <a:xfrm rot="5400000" flipV="1">
              <a:off x="1994" y="2818"/>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Text Box 13"/>
            <p:cNvSpPr txBox="1">
              <a:spLocks noChangeArrowheads="1"/>
            </p:cNvSpPr>
            <p:nvPr/>
          </p:nvSpPr>
          <p:spPr bwMode="auto">
            <a:xfrm rot="5400000">
              <a:off x="1813" y="2935"/>
              <a:ext cx="291" cy="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endParaRPr lang="en-US" altLang="en-US"/>
            </a:p>
          </p:txBody>
        </p:sp>
      </p:grpSp>
      <p:grpSp>
        <p:nvGrpSpPr>
          <p:cNvPr id="28686" name="Group 14"/>
          <p:cNvGrpSpPr>
            <a:grpSpLocks/>
          </p:cNvGrpSpPr>
          <p:nvPr/>
        </p:nvGrpSpPr>
        <p:grpSpPr bwMode="auto">
          <a:xfrm>
            <a:off x="7040563" y="3343275"/>
            <a:ext cx="990600" cy="990600"/>
            <a:chOff x="1180" y="2720"/>
            <a:chExt cx="624" cy="624"/>
          </a:xfrm>
        </p:grpSpPr>
        <p:sp>
          <p:nvSpPr>
            <p:cNvPr id="28687" name="Oval 15"/>
            <p:cNvSpPr>
              <a:spLocks noChangeArrowheads="1"/>
            </p:cNvSpPr>
            <p:nvPr/>
          </p:nvSpPr>
          <p:spPr bwMode="auto">
            <a:xfrm rot="5400000">
              <a:off x="1180" y="2720"/>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8" name="Line 16"/>
            <p:cNvSpPr>
              <a:spLocks noChangeShapeType="1"/>
            </p:cNvSpPr>
            <p:nvPr/>
          </p:nvSpPr>
          <p:spPr bwMode="auto">
            <a:xfrm rot="5400000">
              <a:off x="1756" y="2987"/>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9" name="Oval 17"/>
            <p:cNvSpPr>
              <a:spLocks noChangeArrowheads="1"/>
            </p:cNvSpPr>
            <p:nvPr/>
          </p:nvSpPr>
          <p:spPr bwMode="auto">
            <a:xfrm rot="5400000">
              <a:off x="1276" y="2816"/>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Line 18"/>
            <p:cNvSpPr>
              <a:spLocks noChangeShapeType="1"/>
            </p:cNvSpPr>
            <p:nvPr/>
          </p:nvSpPr>
          <p:spPr bwMode="auto">
            <a:xfrm rot="5400000">
              <a:off x="1228" y="2981"/>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91" name="Oval 19"/>
          <p:cNvSpPr>
            <a:spLocks noChangeArrowheads="1"/>
          </p:cNvSpPr>
          <p:nvPr/>
        </p:nvSpPr>
        <p:spPr bwMode="auto">
          <a:xfrm rot="4912194">
            <a:off x="7478713" y="3800475"/>
            <a:ext cx="88900" cy="88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2" name="Line 20"/>
          <p:cNvSpPr>
            <a:spLocks noChangeShapeType="1"/>
          </p:cNvSpPr>
          <p:nvPr/>
        </p:nvSpPr>
        <p:spPr bwMode="auto">
          <a:xfrm rot="5068123" flipV="1">
            <a:off x="7497763" y="3508376"/>
            <a:ext cx="69850" cy="6762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3" name="Text Box 21"/>
          <p:cNvSpPr txBox="1">
            <a:spLocks noChangeArrowheads="1"/>
          </p:cNvSpPr>
          <p:nvPr/>
        </p:nvSpPr>
        <p:spPr bwMode="auto">
          <a:xfrm rot="5737290">
            <a:off x="7978875" y="3726508"/>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28695" name="Line 23"/>
          <p:cNvSpPr>
            <a:spLocks noChangeShapeType="1"/>
          </p:cNvSpPr>
          <p:nvPr/>
        </p:nvSpPr>
        <p:spPr bwMode="auto">
          <a:xfrm rot="5400000" flipH="1">
            <a:off x="7921626" y="3871913"/>
            <a:ext cx="47625" cy="133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Text Box 24"/>
          <p:cNvSpPr txBox="1">
            <a:spLocks noChangeArrowheads="1"/>
          </p:cNvSpPr>
          <p:nvPr/>
        </p:nvSpPr>
        <p:spPr bwMode="auto">
          <a:xfrm>
            <a:off x="727788" y="5249197"/>
            <a:ext cx="108117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The heading lined up with the index is your bearing to that feature.</a:t>
            </a:r>
          </a:p>
          <a:p>
            <a:pPr>
              <a:buFontTx/>
              <a:buChar char="•"/>
            </a:pPr>
            <a:r>
              <a:rPr lang="en-US" altLang="en-US" sz="2400" dirty="0"/>
              <a:t>In this example - 190º</a:t>
            </a:r>
          </a:p>
          <a:p>
            <a:endParaRPr lang="en-US" altLang="en-US" sz="2400" dirty="0"/>
          </a:p>
        </p:txBody>
      </p:sp>
      <p:sp>
        <p:nvSpPr>
          <p:cNvPr id="28697" name="Text Box 25"/>
          <p:cNvSpPr txBox="1">
            <a:spLocks noChangeArrowheads="1"/>
          </p:cNvSpPr>
          <p:nvPr/>
        </p:nvSpPr>
        <p:spPr bwMode="auto">
          <a:xfrm rot="17197853">
            <a:off x="6800950" y="3555058"/>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190</a:t>
            </a:r>
          </a:p>
        </p:txBody>
      </p:sp>
    </p:spTree>
    <p:extLst>
      <p:ext uri="{BB962C8B-B14F-4D97-AF65-F5344CB8AC3E}">
        <p14:creationId xmlns:p14="http://schemas.microsoft.com/office/powerpoint/2010/main" val="351285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US" altLang="en-US" sz="4000"/>
              <a:t>The Map and Compass</a:t>
            </a:r>
            <a:br>
              <a:rPr lang="en-US" altLang="en-US" sz="4000"/>
            </a:br>
            <a:r>
              <a:rPr lang="en-US" altLang="en-US" sz="4000"/>
              <a:t>Together as a Tool</a:t>
            </a:r>
          </a:p>
        </p:txBody>
      </p:sp>
      <p:sp>
        <p:nvSpPr>
          <p:cNvPr id="39939" name="Text Box 3"/>
          <p:cNvSpPr txBox="1">
            <a:spLocks noChangeArrowheads="1"/>
          </p:cNvSpPr>
          <p:nvPr/>
        </p:nvSpPr>
        <p:spPr bwMode="auto">
          <a:xfrm>
            <a:off x="659148" y="2289364"/>
            <a:ext cx="3657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Note that bearing</a:t>
            </a:r>
          </a:p>
          <a:p>
            <a:pPr>
              <a:buFontTx/>
              <a:buChar char="•"/>
            </a:pPr>
            <a:endParaRPr lang="en-US" altLang="en-US" sz="2400" dirty="0"/>
          </a:p>
          <a:p>
            <a:pPr>
              <a:buFontTx/>
              <a:buChar char="•"/>
            </a:pPr>
            <a:r>
              <a:rPr lang="en-US" altLang="en-US" sz="2400" dirty="0"/>
              <a:t>Now do the same thing with another known feature on the map</a:t>
            </a:r>
          </a:p>
        </p:txBody>
      </p:sp>
      <p:grpSp>
        <p:nvGrpSpPr>
          <p:cNvPr id="39942" name="Group 6"/>
          <p:cNvGrpSpPr>
            <a:grpSpLocks/>
          </p:cNvGrpSpPr>
          <p:nvPr/>
        </p:nvGrpSpPr>
        <p:grpSpPr bwMode="auto">
          <a:xfrm rot="15875387">
            <a:off x="5346700" y="4416425"/>
            <a:ext cx="1676400" cy="1143000"/>
            <a:chOff x="1154" y="2671"/>
            <a:chExt cx="1056" cy="720"/>
          </a:xfrm>
        </p:grpSpPr>
        <p:sp>
          <p:nvSpPr>
            <p:cNvPr id="39943" name="Rectangle 7"/>
            <p:cNvSpPr>
              <a:spLocks noChangeArrowheads="1"/>
            </p:cNvSpPr>
            <p:nvPr/>
          </p:nvSpPr>
          <p:spPr bwMode="auto">
            <a:xfrm rot="5400000">
              <a:off x="1322" y="2503"/>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4" name="Line 8"/>
            <p:cNvSpPr>
              <a:spLocks noChangeShapeType="1"/>
            </p:cNvSpPr>
            <p:nvPr/>
          </p:nvSpPr>
          <p:spPr bwMode="auto">
            <a:xfrm rot="5400000" flipV="1">
              <a:off x="1994" y="2818"/>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5" name="Text Box 9"/>
            <p:cNvSpPr txBox="1">
              <a:spLocks noChangeArrowheads="1"/>
            </p:cNvSpPr>
            <p:nvPr/>
          </p:nvSpPr>
          <p:spPr bwMode="auto">
            <a:xfrm rot="5400000">
              <a:off x="1954" y="2761"/>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grpSp>
        <p:nvGrpSpPr>
          <p:cNvPr id="39946" name="Group 10"/>
          <p:cNvGrpSpPr>
            <a:grpSpLocks/>
          </p:cNvGrpSpPr>
          <p:nvPr/>
        </p:nvGrpSpPr>
        <p:grpSpPr bwMode="auto">
          <a:xfrm rot="6667014">
            <a:off x="5668963" y="4808538"/>
            <a:ext cx="990600" cy="990600"/>
            <a:chOff x="1180" y="2720"/>
            <a:chExt cx="624" cy="624"/>
          </a:xfrm>
        </p:grpSpPr>
        <p:sp>
          <p:nvSpPr>
            <p:cNvPr id="39947" name="Oval 11"/>
            <p:cNvSpPr>
              <a:spLocks noChangeArrowheads="1"/>
            </p:cNvSpPr>
            <p:nvPr/>
          </p:nvSpPr>
          <p:spPr bwMode="auto">
            <a:xfrm rot="5400000">
              <a:off x="1180" y="2720"/>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8" name="Line 12"/>
            <p:cNvSpPr>
              <a:spLocks noChangeShapeType="1"/>
            </p:cNvSpPr>
            <p:nvPr/>
          </p:nvSpPr>
          <p:spPr bwMode="auto">
            <a:xfrm rot="5400000">
              <a:off x="1756" y="2987"/>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Oval 13"/>
            <p:cNvSpPr>
              <a:spLocks noChangeArrowheads="1"/>
            </p:cNvSpPr>
            <p:nvPr/>
          </p:nvSpPr>
          <p:spPr bwMode="auto">
            <a:xfrm rot="5400000">
              <a:off x="1276" y="2816"/>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0" name="Line 14"/>
            <p:cNvSpPr>
              <a:spLocks noChangeShapeType="1"/>
            </p:cNvSpPr>
            <p:nvPr/>
          </p:nvSpPr>
          <p:spPr bwMode="auto">
            <a:xfrm rot="5400000">
              <a:off x="1228" y="2981"/>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951" name="Oval 15"/>
          <p:cNvSpPr>
            <a:spLocks noChangeArrowheads="1"/>
          </p:cNvSpPr>
          <p:nvPr/>
        </p:nvSpPr>
        <p:spPr bwMode="auto">
          <a:xfrm rot="9806576">
            <a:off x="6126163" y="5270500"/>
            <a:ext cx="88900" cy="88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Line 16"/>
          <p:cNvSpPr>
            <a:spLocks noChangeShapeType="1"/>
          </p:cNvSpPr>
          <p:nvPr/>
        </p:nvSpPr>
        <p:spPr bwMode="auto">
          <a:xfrm rot="9948275" flipV="1">
            <a:off x="5983289" y="5032375"/>
            <a:ext cx="377825" cy="5524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3" name="Text Box 17"/>
          <p:cNvSpPr txBox="1">
            <a:spLocks noChangeArrowheads="1"/>
          </p:cNvSpPr>
          <p:nvPr/>
        </p:nvSpPr>
        <p:spPr bwMode="auto">
          <a:xfrm rot="11696316">
            <a:off x="6223894" y="4579789"/>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39956" name="Text Box 20"/>
          <p:cNvSpPr txBox="1">
            <a:spLocks noChangeArrowheads="1"/>
          </p:cNvSpPr>
          <p:nvPr/>
        </p:nvSpPr>
        <p:spPr bwMode="auto">
          <a:xfrm rot="21471159">
            <a:off x="6017519" y="4541689"/>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345</a:t>
            </a:r>
          </a:p>
        </p:txBody>
      </p:sp>
      <p:sp>
        <p:nvSpPr>
          <p:cNvPr id="39957" name="Freeform 21"/>
          <p:cNvSpPr>
            <a:spLocks/>
          </p:cNvSpPr>
          <p:nvPr/>
        </p:nvSpPr>
        <p:spPr bwMode="auto">
          <a:xfrm>
            <a:off x="5249864" y="2692400"/>
            <a:ext cx="1057275" cy="763588"/>
          </a:xfrm>
          <a:custGeom>
            <a:avLst/>
            <a:gdLst>
              <a:gd name="T0" fmla="*/ 0 w 666"/>
              <a:gd name="T1" fmla="*/ 294 h 481"/>
              <a:gd name="T2" fmla="*/ 84 w 666"/>
              <a:gd name="T3" fmla="*/ 235 h 481"/>
              <a:gd name="T4" fmla="*/ 135 w 666"/>
              <a:gd name="T5" fmla="*/ 167 h 481"/>
              <a:gd name="T6" fmla="*/ 144 w 666"/>
              <a:gd name="T7" fmla="*/ 142 h 481"/>
              <a:gd name="T8" fmla="*/ 254 w 666"/>
              <a:gd name="T9" fmla="*/ 40 h 481"/>
              <a:gd name="T10" fmla="*/ 398 w 666"/>
              <a:gd name="T11" fmla="*/ 49 h 481"/>
              <a:gd name="T12" fmla="*/ 660 w 666"/>
              <a:gd name="T13" fmla="*/ 134 h 481"/>
              <a:gd name="T14" fmla="*/ 601 w 666"/>
              <a:gd name="T15" fmla="*/ 286 h 481"/>
              <a:gd name="T16" fmla="*/ 516 w 666"/>
              <a:gd name="T17" fmla="*/ 278 h 481"/>
              <a:gd name="T18" fmla="*/ 491 w 666"/>
              <a:gd name="T19" fmla="*/ 269 h 481"/>
              <a:gd name="T20" fmla="*/ 482 w 666"/>
              <a:gd name="T21" fmla="*/ 354 h 481"/>
              <a:gd name="T22" fmla="*/ 296 w 666"/>
              <a:gd name="T23" fmla="*/ 481 h 481"/>
              <a:gd name="T24" fmla="*/ 42 w 666"/>
              <a:gd name="T25" fmla="*/ 455 h 481"/>
              <a:gd name="T26" fmla="*/ 0 w 666"/>
              <a:gd name="T27" fmla="*/ 362 h 481"/>
              <a:gd name="T28" fmla="*/ 0 w 666"/>
              <a:gd name="T29" fmla="*/ 29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6" h="481">
                <a:moveTo>
                  <a:pt x="0" y="294"/>
                </a:moveTo>
                <a:cubicBezTo>
                  <a:pt x="29" y="265"/>
                  <a:pt x="46" y="249"/>
                  <a:pt x="84" y="235"/>
                </a:cubicBezTo>
                <a:cubicBezTo>
                  <a:pt x="128" y="146"/>
                  <a:pt x="67" y="261"/>
                  <a:pt x="135" y="167"/>
                </a:cubicBezTo>
                <a:cubicBezTo>
                  <a:pt x="140" y="160"/>
                  <a:pt x="140" y="150"/>
                  <a:pt x="144" y="142"/>
                </a:cubicBezTo>
                <a:cubicBezTo>
                  <a:pt x="177" y="82"/>
                  <a:pt x="192" y="62"/>
                  <a:pt x="254" y="40"/>
                </a:cubicBezTo>
                <a:cubicBezTo>
                  <a:pt x="302" y="43"/>
                  <a:pt x="350" y="47"/>
                  <a:pt x="398" y="49"/>
                </a:cubicBezTo>
                <a:cubicBezTo>
                  <a:pt x="602" y="58"/>
                  <a:pt x="619" y="0"/>
                  <a:pt x="660" y="134"/>
                </a:cubicBezTo>
                <a:cubicBezTo>
                  <a:pt x="654" y="206"/>
                  <a:pt x="666" y="253"/>
                  <a:pt x="601" y="286"/>
                </a:cubicBezTo>
                <a:cubicBezTo>
                  <a:pt x="573" y="283"/>
                  <a:pt x="544" y="282"/>
                  <a:pt x="516" y="278"/>
                </a:cubicBezTo>
                <a:cubicBezTo>
                  <a:pt x="507" y="277"/>
                  <a:pt x="495" y="261"/>
                  <a:pt x="491" y="269"/>
                </a:cubicBezTo>
                <a:cubicBezTo>
                  <a:pt x="479" y="295"/>
                  <a:pt x="488" y="326"/>
                  <a:pt x="482" y="354"/>
                </a:cubicBezTo>
                <a:cubicBezTo>
                  <a:pt x="461" y="456"/>
                  <a:pt x="382" y="463"/>
                  <a:pt x="296" y="481"/>
                </a:cubicBezTo>
                <a:cubicBezTo>
                  <a:pt x="187" y="475"/>
                  <a:pt x="138" y="468"/>
                  <a:pt x="42" y="455"/>
                </a:cubicBezTo>
                <a:cubicBezTo>
                  <a:pt x="30" y="422"/>
                  <a:pt x="10" y="395"/>
                  <a:pt x="0" y="362"/>
                </a:cubicBezTo>
                <a:cubicBezTo>
                  <a:pt x="9" y="305"/>
                  <a:pt x="15" y="327"/>
                  <a:pt x="0" y="294"/>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8" name="Text Box 22"/>
          <p:cNvSpPr txBox="1">
            <a:spLocks noChangeArrowheads="1"/>
          </p:cNvSpPr>
          <p:nvPr/>
        </p:nvSpPr>
        <p:spPr bwMode="auto">
          <a:xfrm>
            <a:off x="555850" y="4392514"/>
            <a:ext cx="29193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400" dirty="0"/>
              <a:t>In this example 345º</a:t>
            </a:r>
          </a:p>
          <a:p>
            <a:endParaRPr lang="en-US" altLang="en-US" sz="2400" dirty="0"/>
          </a:p>
        </p:txBody>
      </p:sp>
    </p:spTree>
    <p:extLst>
      <p:ext uri="{BB962C8B-B14F-4D97-AF65-F5344CB8AC3E}">
        <p14:creationId xmlns:p14="http://schemas.microsoft.com/office/powerpoint/2010/main" val="34401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altLang="en-US" sz="3600" dirty="0"/>
              <a:t>Legend</a:t>
            </a:r>
          </a:p>
        </p:txBody>
      </p:sp>
      <p:sp>
        <p:nvSpPr>
          <p:cNvPr id="8195" name="Rectangle 3"/>
          <p:cNvSpPr>
            <a:spLocks noGrp="1" noChangeArrowheads="1"/>
          </p:cNvSpPr>
          <p:nvPr>
            <p:ph idx="1"/>
          </p:nvPr>
        </p:nvSpPr>
        <p:spPr>
          <a:xfrm>
            <a:off x="1451579" y="998376"/>
            <a:ext cx="9603275" cy="4467969"/>
          </a:xfrm>
        </p:spPr>
        <p:txBody>
          <a:bodyPr anchor="ctr">
            <a:normAutofit/>
          </a:bodyPr>
          <a:lstStyle/>
          <a:p>
            <a:r>
              <a:rPr lang="en-US" altLang="en-US" dirty="0"/>
              <a:t>Somewhere on the map that describes all the information used on that map</a:t>
            </a:r>
          </a:p>
          <a:p>
            <a:pPr lvl="1"/>
            <a:r>
              <a:rPr lang="en-US" altLang="en-US" dirty="0"/>
              <a:t>Symbols</a:t>
            </a:r>
          </a:p>
          <a:p>
            <a:pPr lvl="1"/>
            <a:r>
              <a:rPr lang="en-US" altLang="en-US" dirty="0"/>
              <a:t>Scale of Map</a:t>
            </a:r>
          </a:p>
          <a:p>
            <a:pPr lvl="1"/>
            <a:r>
              <a:rPr lang="en-US" altLang="en-US" dirty="0"/>
              <a:t>Distance Scale</a:t>
            </a:r>
          </a:p>
          <a:p>
            <a:pPr lvl="1"/>
            <a:r>
              <a:rPr lang="en-US" altLang="en-US" dirty="0"/>
              <a:t>Compass Rose</a:t>
            </a:r>
          </a:p>
          <a:p>
            <a:pPr lvl="1"/>
            <a:r>
              <a:rPr lang="en-US" altLang="en-US" dirty="0"/>
              <a:t>Date of Data</a:t>
            </a:r>
          </a:p>
        </p:txBody>
      </p:sp>
    </p:spTree>
    <p:extLst>
      <p:ext uri="{BB962C8B-B14F-4D97-AF65-F5344CB8AC3E}">
        <p14:creationId xmlns:p14="http://schemas.microsoft.com/office/powerpoint/2010/main" val="1965794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6" name="Rectangle 28"/>
          <p:cNvSpPr>
            <a:spLocks noGrp="1" noChangeArrowheads="1"/>
          </p:cNvSpPr>
          <p:nvPr>
            <p:ph type="title"/>
          </p:nvPr>
        </p:nvSpPr>
        <p:spPr>
          <a:xfrm>
            <a:off x="919117" y="220757"/>
            <a:ext cx="10058400" cy="1612072"/>
          </a:xfrm>
          <a:noFill/>
          <a:ln/>
        </p:spPr>
        <p:txBody>
          <a:bodyPr>
            <a:normAutofit/>
          </a:bodyPr>
          <a:lstStyle/>
          <a:p>
            <a:r>
              <a:rPr lang="en-US" altLang="en-US" dirty="0"/>
              <a:t>The Map and Compass</a:t>
            </a:r>
            <a:br>
              <a:rPr lang="en-US" altLang="en-US" dirty="0"/>
            </a:br>
            <a:r>
              <a:rPr lang="en-US" altLang="en-US" dirty="0"/>
              <a:t>Together as a Tool</a:t>
            </a:r>
          </a:p>
        </p:txBody>
      </p:sp>
      <p:pic>
        <p:nvPicPr>
          <p:cNvPr id="22531" name="Picture 3" descr="Temecul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95599" y="1998637"/>
            <a:ext cx="2632489" cy="3449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49" name="Line 21"/>
          <p:cNvSpPr>
            <a:spLocks noChangeShapeType="1"/>
          </p:cNvSpPr>
          <p:nvPr/>
        </p:nvSpPr>
        <p:spPr bwMode="auto">
          <a:xfrm>
            <a:off x="5948317" y="2914743"/>
            <a:ext cx="2876549" cy="6718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2"/>
          <p:cNvSpPr>
            <a:spLocks noChangeShapeType="1"/>
          </p:cNvSpPr>
          <p:nvPr/>
        </p:nvSpPr>
        <p:spPr bwMode="auto">
          <a:xfrm flipH="1" flipV="1">
            <a:off x="8211844" y="3080551"/>
            <a:ext cx="853087" cy="25478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1" name="Line 23"/>
          <p:cNvSpPr>
            <a:spLocks noChangeShapeType="1"/>
          </p:cNvSpPr>
          <p:nvPr/>
        </p:nvSpPr>
        <p:spPr bwMode="auto">
          <a:xfrm flipH="1">
            <a:off x="8025413" y="2247618"/>
            <a:ext cx="1252491" cy="16674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3" name="Oval 25"/>
          <p:cNvSpPr>
            <a:spLocks noChangeArrowheads="1"/>
          </p:cNvSpPr>
          <p:nvPr/>
        </p:nvSpPr>
        <p:spPr bwMode="auto">
          <a:xfrm>
            <a:off x="8300991" y="3429093"/>
            <a:ext cx="88900"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Text Box 26"/>
          <p:cNvSpPr txBox="1">
            <a:spLocks noChangeArrowheads="1"/>
          </p:cNvSpPr>
          <p:nvPr/>
        </p:nvSpPr>
        <p:spPr bwMode="auto">
          <a:xfrm>
            <a:off x="626231" y="2251928"/>
            <a:ext cx="61851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Bearings to different features give your approximate location</a:t>
            </a:r>
          </a:p>
        </p:txBody>
      </p:sp>
    </p:spTree>
    <p:extLst>
      <p:ext uri="{BB962C8B-B14F-4D97-AF65-F5344CB8AC3E}">
        <p14:creationId xmlns:p14="http://schemas.microsoft.com/office/powerpoint/2010/main" val="3160622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31" name="Rectangle 23"/>
          <p:cNvSpPr>
            <a:spLocks noGrp="1" noChangeArrowheads="1"/>
          </p:cNvSpPr>
          <p:nvPr>
            <p:ph type="title"/>
          </p:nvPr>
        </p:nvSpPr>
        <p:spPr>
          <a:noFill/>
          <a:ln/>
        </p:spPr>
        <p:txBody>
          <a:bodyPr/>
          <a:lstStyle/>
          <a:p>
            <a:r>
              <a:rPr lang="en-US" altLang="en-US"/>
              <a:t>The Map and Compass</a:t>
            </a:r>
            <a:br>
              <a:rPr lang="en-US" altLang="en-US"/>
            </a:br>
            <a:r>
              <a:rPr lang="en-US" altLang="en-US"/>
              <a:t>Together as a Tool</a:t>
            </a:r>
          </a:p>
        </p:txBody>
      </p:sp>
      <p:sp>
        <p:nvSpPr>
          <p:cNvPr id="43017" name="Text Box 9"/>
          <p:cNvSpPr txBox="1">
            <a:spLocks noChangeArrowheads="1"/>
          </p:cNvSpPr>
          <p:nvPr/>
        </p:nvSpPr>
        <p:spPr bwMode="auto">
          <a:xfrm>
            <a:off x="426128" y="2093976"/>
            <a:ext cx="341423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400" dirty="0"/>
              <a:t>Now you can use this location to get a heading off the map to where you might want to go</a:t>
            </a:r>
          </a:p>
          <a:p>
            <a:pPr>
              <a:buFontTx/>
              <a:buChar char="•"/>
            </a:pPr>
            <a:endParaRPr lang="en-US" altLang="en-US" sz="2400" dirty="0"/>
          </a:p>
          <a:p>
            <a:pPr>
              <a:buFontTx/>
              <a:buChar char="•"/>
            </a:pPr>
            <a:r>
              <a:rPr lang="en-US" altLang="en-US" sz="2400" dirty="0"/>
              <a:t>For example, the heading from this location to the mine is approximately 165º</a:t>
            </a:r>
          </a:p>
        </p:txBody>
      </p:sp>
      <p:pic>
        <p:nvPicPr>
          <p:cNvPr id="30" name="Picture 3" descr="Temecula">
            <a:extLst>
              <a:ext uri="{FF2B5EF4-FFF2-40B4-BE49-F238E27FC236}">
                <a16:creationId xmlns:a16="http://schemas.microsoft.com/office/drawing/2014/main" id="{10CDE836-EA07-4897-8991-0E36A96E0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356"/>
          <a:stretch>
            <a:fillRect/>
          </a:stretch>
        </p:blipFill>
        <p:spPr>
          <a:xfrm>
            <a:off x="5434613" y="1939291"/>
            <a:ext cx="5181600" cy="43894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Line 21">
            <a:extLst>
              <a:ext uri="{FF2B5EF4-FFF2-40B4-BE49-F238E27FC236}">
                <a16:creationId xmlns:a16="http://schemas.microsoft.com/office/drawing/2014/main" id="{4CCCA76F-F62E-433F-948A-E7B18829B84E}"/>
              </a:ext>
            </a:extLst>
          </p:cNvPr>
          <p:cNvSpPr>
            <a:spLocks noChangeShapeType="1"/>
          </p:cNvSpPr>
          <p:nvPr/>
        </p:nvSpPr>
        <p:spPr bwMode="auto">
          <a:xfrm>
            <a:off x="5948317" y="2914743"/>
            <a:ext cx="2876549" cy="6718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2">
            <a:extLst>
              <a:ext uri="{FF2B5EF4-FFF2-40B4-BE49-F238E27FC236}">
                <a16:creationId xmlns:a16="http://schemas.microsoft.com/office/drawing/2014/main" id="{2F7DFE63-6FBB-4F79-B879-E1CB7969F6C9}"/>
              </a:ext>
            </a:extLst>
          </p:cNvPr>
          <p:cNvSpPr>
            <a:spLocks noChangeShapeType="1"/>
          </p:cNvSpPr>
          <p:nvPr/>
        </p:nvSpPr>
        <p:spPr bwMode="auto">
          <a:xfrm flipH="1" flipV="1">
            <a:off x="8211844" y="3080551"/>
            <a:ext cx="853087" cy="25478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23">
            <a:extLst>
              <a:ext uri="{FF2B5EF4-FFF2-40B4-BE49-F238E27FC236}">
                <a16:creationId xmlns:a16="http://schemas.microsoft.com/office/drawing/2014/main" id="{24642616-5869-4152-808B-2F2BA55F6F54}"/>
              </a:ext>
            </a:extLst>
          </p:cNvPr>
          <p:cNvSpPr>
            <a:spLocks noChangeShapeType="1"/>
          </p:cNvSpPr>
          <p:nvPr/>
        </p:nvSpPr>
        <p:spPr bwMode="auto">
          <a:xfrm flipH="1">
            <a:off x="8025413" y="2247618"/>
            <a:ext cx="1252491" cy="16674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Oval 25">
            <a:extLst>
              <a:ext uri="{FF2B5EF4-FFF2-40B4-BE49-F238E27FC236}">
                <a16:creationId xmlns:a16="http://schemas.microsoft.com/office/drawing/2014/main" id="{F35A73CF-CA15-405F-8E45-054AA07F0DBE}"/>
              </a:ext>
            </a:extLst>
          </p:cNvPr>
          <p:cNvSpPr>
            <a:spLocks noChangeArrowheads="1"/>
          </p:cNvSpPr>
          <p:nvPr/>
        </p:nvSpPr>
        <p:spPr bwMode="auto">
          <a:xfrm>
            <a:off x="8300991" y="3429093"/>
            <a:ext cx="88900"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 name="Group 3">
            <a:extLst>
              <a:ext uri="{FF2B5EF4-FFF2-40B4-BE49-F238E27FC236}">
                <a16:creationId xmlns:a16="http://schemas.microsoft.com/office/drawing/2014/main" id="{D2E86D44-F2A1-4A80-ADDF-9664EF321166}"/>
              </a:ext>
            </a:extLst>
          </p:cNvPr>
          <p:cNvGrpSpPr/>
          <p:nvPr/>
        </p:nvGrpSpPr>
        <p:grpSpPr>
          <a:xfrm rot="5400000">
            <a:off x="6876108" y="3588624"/>
            <a:ext cx="1197966" cy="1740699"/>
            <a:chOff x="7555940" y="3522577"/>
            <a:chExt cx="1197966" cy="1740699"/>
          </a:xfrm>
        </p:grpSpPr>
        <p:grpSp>
          <p:nvGrpSpPr>
            <p:cNvPr id="43018" name="Group 10"/>
            <p:cNvGrpSpPr>
              <a:grpSpLocks/>
            </p:cNvGrpSpPr>
            <p:nvPr/>
          </p:nvGrpSpPr>
          <p:grpSpPr bwMode="auto">
            <a:xfrm rot="9339217">
              <a:off x="7602278" y="3545046"/>
              <a:ext cx="1151628" cy="1718230"/>
              <a:chOff x="528" y="1776"/>
              <a:chExt cx="720" cy="1056"/>
            </a:xfrm>
          </p:grpSpPr>
          <p:sp>
            <p:nvSpPr>
              <p:cNvPr id="43019" name="Rectangle 11"/>
              <p:cNvSpPr>
                <a:spLocks noChangeArrowheads="1"/>
              </p:cNvSpPr>
              <p:nvPr/>
            </p:nvSpPr>
            <p:spPr bwMode="auto">
              <a:xfrm>
                <a:off x="528" y="1776"/>
                <a:ext cx="720" cy="10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0" name="Line 12"/>
              <p:cNvSpPr>
                <a:spLocks noChangeShapeType="1"/>
              </p:cNvSpPr>
              <p:nvPr/>
            </p:nvSpPr>
            <p:spPr bwMode="auto">
              <a:xfrm flipV="1">
                <a:off x="912" y="177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Text Box 13"/>
              <p:cNvSpPr txBox="1">
                <a:spLocks noChangeArrowheads="1"/>
              </p:cNvSpPr>
              <p:nvPr/>
            </p:nvSpPr>
            <p:spPr bwMode="auto">
              <a:xfrm>
                <a:off x="817" y="1822"/>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spAutoFit/>
              </a:bodyPr>
              <a:lstStyle/>
              <a:p>
                <a:endParaRPr lang="en-US" altLang="en-US"/>
              </a:p>
            </p:txBody>
          </p:sp>
        </p:grpSp>
        <p:grpSp>
          <p:nvGrpSpPr>
            <p:cNvPr id="43022" name="Group 14"/>
            <p:cNvGrpSpPr>
              <a:grpSpLocks/>
            </p:cNvGrpSpPr>
            <p:nvPr/>
          </p:nvGrpSpPr>
          <p:grpSpPr bwMode="auto">
            <a:xfrm rot="9358441">
              <a:off x="7555940" y="3630675"/>
              <a:ext cx="990600" cy="990600"/>
              <a:chOff x="816" y="3168"/>
              <a:chExt cx="624" cy="624"/>
            </a:xfrm>
          </p:grpSpPr>
          <p:sp>
            <p:nvSpPr>
              <p:cNvPr id="43023" name="Oval 15"/>
              <p:cNvSpPr>
                <a:spLocks noChangeArrowheads="1"/>
              </p:cNvSpPr>
              <p:nvPr/>
            </p:nvSpPr>
            <p:spPr bwMode="auto">
              <a:xfrm>
                <a:off x="816" y="3168"/>
                <a:ext cx="624" cy="62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16"/>
              <p:cNvSpPr>
                <a:spLocks noChangeShapeType="1"/>
              </p:cNvSpPr>
              <p:nvPr/>
            </p:nvSpPr>
            <p:spPr bwMode="auto">
              <a:xfrm>
                <a:off x="1152" y="3168"/>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5" name="Oval 17"/>
              <p:cNvSpPr>
                <a:spLocks noChangeArrowheads="1"/>
              </p:cNvSpPr>
              <p:nvPr/>
            </p:nvSpPr>
            <p:spPr bwMode="auto">
              <a:xfrm>
                <a:off x="912" y="3264"/>
                <a:ext cx="432" cy="43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6" name="Line 18"/>
              <p:cNvSpPr>
                <a:spLocks noChangeShapeType="1"/>
              </p:cNvSpPr>
              <p:nvPr/>
            </p:nvSpPr>
            <p:spPr bwMode="auto">
              <a:xfrm>
                <a:off x="1152" y="3696"/>
                <a:ext cx="0"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027" name="Line 19"/>
            <p:cNvSpPr>
              <a:spLocks noChangeShapeType="1"/>
            </p:cNvSpPr>
            <p:nvPr/>
          </p:nvSpPr>
          <p:spPr bwMode="auto">
            <a:xfrm rot="9948275" flipV="1">
              <a:off x="7959166" y="3814826"/>
              <a:ext cx="195263" cy="6000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8" name="Text Box 20"/>
            <p:cNvSpPr txBox="1">
              <a:spLocks noChangeArrowheads="1"/>
            </p:cNvSpPr>
            <p:nvPr/>
          </p:nvSpPr>
          <p:spPr bwMode="auto">
            <a:xfrm rot="10640980">
              <a:off x="7894972" y="3522577"/>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360</a:t>
              </a:r>
            </a:p>
          </p:txBody>
        </p:sp>
        <p:sp>
          <p:nvSpPr>
            <p:cNvPr id="43029" name="Text Box 21"/>
            <p:cNvSpPr txBox="1">
              <a:spLocks noChangeArrowheads="1"/>
            </p:cNvSpPr>
            <p:nvPr/>
          </p:nvSpPr>
          <p:spPr bwMode="auto">
            <a:xfrm rot="9043026">
              <a:off x="8155322" y="4589377"/>
              <a:ext cx="307777" cy="26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en-US" altLang="en-US" sz="800"/>
                <a:t>165</a:t>
              </a:r>
            </a:p>
          </p:txBody>
        </p:sp>
      </p:grpSp>
      <p:sp>
        <p:nvSpPr>
          <p:cNvPr id="35" name="Line 22">
            <a:extLst>
              <a:ext uri="{FF2B5EF4-FFF2-40B4-BE49-F238E27FC236}">
                <a16:creationId xmlns:a16="http://schemas.microsoft.com/office/drawing/2014/main" id="{D4F072A2-11E5-4B22-8991-E8019CA5378C}"/>
              </a:ext>
            </a:extLst>
          </p:cNvPr>
          <p:cNvSpPr>
            <a:spLocks noChangeShapeType="1"/>
          </p:cNvSpPr>
          <p:nvPr/>
        </p:nvSpPr>
        <p:spPr bwMode="auto">
          <a:xfrm flipV="1">
            <a:off x="5917462" y="3428907"/>
            <a:ext cx="2444075" cy="11148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4818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B566A4-97F1-4403-BF53-E86007A6C5F3}"/>
              </a:ext>
            </a:extLst>
          </p:cNvPr>
          <p:cNvPicPr>
            <a:picLocks noChangeAspect="1"/>
          </p:cNvPicPr>
          <p:nvPr/>
        </p:nvPicPr>
        <p:blipFill>
          <a:blip r:embed="rId2"/>
          <a:stretch>
            <a:fillRect/>
          </a:stretch>
        </p:blipFill>
        <p:spPr>
          <a:xfrm>
            <a:off x="2345080" y="3407480"/>
            <a:ext cx="8009314" cy="1150720"/>
          </a:xfrm>
          <a:prstGeom prst="rect">
            <a:avLst/>
          </a:prstGeom>
        </p:spPr>
      </p:pic>
      <p:sp>
        <p:nvSpPr>
          <p:cNvPr id="14338" name="Rectangle 2"/>
          <p:cNvSpPr>
            <a:spLocks noGrp="1" noChangeArrowheads="1"/>
          </p:cNvSpPr>
          <p:nvPr>
            <p:ph type="title"/>
          </p:nvPr>
        </p:nvSpPr>
        <p:spPr/>
        <p:txBody>
          <a:bodyPr/>
          <a:lstStyle/>
          <a:p>
            <a:r>
              <a:rPr lang="en-US" altLang="en-US" dirty="0"/>
              <a:t>Legend</a:t>
            </a:r>
          </a:p>
        </p:txBody>
      </p:sp>
      <p:sp>
        <p:nvSpPr>
          <p:cNvPr id="14341" name="Text Box 5"/>
          <p:cNvSpPr txBox="1">
            <a:spLocks noChangeArrowheads="1"/>
          </p:cNvSpPr>
          <p:nvPr/>
        </p:nvSpPr>
        <p:spPr bwMode="auto">
          <a:xfrm>
            <a:off x="1451579" y="5557803"/>
            <a:ext cx="2151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Map info and Datum </a:t>
            </a:r>
          </a:p>
          <a:p>
            <a:endParaRPr lang="en-US" altLang="en-US" dirty="0"/>
          </a:p>
          <a:p>
            <a:endParaRPr lang="en-US" altLang="en-US" dirty="0"/>
          </a:p>
        </p:txBody>
      </p:sp>
      <p:sp>
        <p:nvSpPr>
          <p:cNvPr id="14342" name="Oval 6"/>
          <p:cNvSpPr>
            <a:spLocks noChangeArrowheads="1"/>
          </p:cNvSpPr>
          <p:nvPr/>
        </p:nvSpPr>
        <p:spPr bwMode="auto">
          <a:xfrm>
            <a:off x="3491613" y="3675577"/>
            <a:ext cx="5521757" cy="914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Oval 7"/>
          <p:cNvSpPr>
            <a:spLocks noChangeArrowheads="1"/>
          </p:cNvSpPr>
          <p:nvPr/>
        </p:nvSpPr>
        <p:spPr bwMode="auto">
          <a:xfrm>
            <a:off x="2310340" y="3730752"/>
            <a:ext cx="1154581" cy="914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8"/>
          <p:cNvSpPr>
            <a:spLocks noChangeArrowheads="1"/>
          </p:cNvSpPr>
          <p:nvPr/>
        </p:nvSpPr>
        <p:spPr bwMode="auto">
          <a:xfrm>
            <a:off x="9846920" y="3697503"/>
            <a:ext cx="542202" cy="86069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Line 10"/>
          <p:cNvSpPr>
            <a:spLocks noChangeShapeType="1"/>
          </p:cNvSpPr>
          <p:nvPr/>
        </p:nvSpPr>
        <p:spPr bwMode="auto">
          <a:xfrm flipV="1">
            <a:off x="2816350" y="4718303"/>
            <a:ext cx="2" cy="839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Line 12"/>
          <p:cNvSpPr>
            <a:spLocks noChangeShapeType="1"/>
          </p:cNvSpPr>
          <p:nvPr/>
        </p:nvSpPr>
        <p:spPr bwMode="auto">
          <a:xfrm flipV="1">
            <a:off x="6448738" y="4718304"/>
            <a:ext cx="0" cy="978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p:cNvSpPr>
            <a:spLocks noChangeShapeType="1"/>
          </p:cNvSpPr>
          <p:nvPr/>
        </p:nvSpPr>
        <p:spPr bwMode="auto">
          <a:xfrm flipH="1" flipV="1">
            <a:off x="10118020" y="4645152"/>
            <a:ext cx="1" cy="10515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a:extLst>
              <a:ext uri="{FF2B5EF4-FFF2-40B4-BE49-F238E27FC236}">
                <a16:creationId xmlns:a16="http://schemas.microsoft.com/office/drawing/2014/main" id="{AB5D43B7-2333-45F6-A31B-ACE8F4327574}"/>
              </a:ext>
            </a:extLst>
          </p:cNvPr>
          <p:cNvSpPr txBox="1"/>
          <p:nvPr/>
        </p:nvSpPr>
        <p:spPr>
          <a:xfrm>
            <a:off x="8036688" y="5696712"/>
            <a:ext cx="3703258" cy="646331"/>
          </a:xfrm>
          <a:prstGeom prst="rect">
            <a:avLst/>
          </a:prstGeom>
          <a:noFill/>
        </p:spPr>
        <p:txBody>
          <a:bodyPr wrap="none" rtlCol="0">
            <a:spAutoFit/>
          </a:bodyPr>
          <a:lstStyle/>
          <a:p>
            <a:r>
              <a:rPr lang="en-US" altLang="en-US" dirty="0"/>
              <a:t>Compass Rose with Declination Date</a:t>
            </a:r>
          </a:p>
          <a:p>
            <a:endParaRPr lang="en-US" dirty="0"/>
          </a:p>
        </p:txBody>
      </p:sp>
      <p:sp>
        <p:nvSpPr>
          <p:cNvPr id="5" name="TextBox 4">
            <a:extLst>
              <a:ext uri="{FF2B5EF4-FFF2-40B4-BE49-F238E27FC236}">
                <a16:creationId xmlns:a16="http://schemas.microsoft.com/office/drawing/2014/main" id="{E4B6B0C6-1CC7-4B1E-9ADD-8FA81502E33E}"/>
              </a:ext>
            </a:extLst>
          </p:cNvPr>
          <p:cNvSpPr txBox="1"/>
          <p:nvPr/>
        </p:nvSpPr>
        <p:spPr>
          <a:xfrm>
            <a:off x="5387775" y="5696712"/>
            <a:ext cx="1923925" cy="646331"/>
          </a:xfrm>
          <a:prstGeom prst="rect">
            <a:avLst/>
          </a:prstGeom>
          <a:noFill/>
        </p:spPr>
        <p:txBody>
          <a:bodyPr wrap="none" rtlCol="0">
            <a:spAutoFit/>
          </a:bodyPr>
          <a:lstStyle/>
          <a:p>
            <a:r>
              <a:rPr lang="en-US" altLang="en-US" dirty="0"/>
              <a:t>Distance and Scale</a:t>
            </a:r>
          </a:p>
          <a:p>
            <a:endParaRPr lang="en-US" dirty="0"/>
          </a:p>
        </p:txBody>
      </p:sp>
    </p:spTree>
    <p:extLst>
      <p:ext uri="{BB962C8B-B14F-4D97-AF65-F5344CB8AC3E}">
        <p14:creationId xmlns:p14="http://schemas.microsoft.com/office/powerpoint/2010/main" val="4145007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sz="4000" dirty="0"/>
              <a:t>North?	</a:t>
            </a:r>
          </a:p>
        </p:txBody>
      </p:sp>
      <p:sp>
        <p:nvSpPr>
          <p:cNvPr id="6" name="Content Placeholder 5">
            <a:extLst>
              <a:ext uri="{FF2B5EF4-FFF2-40B4-BE49-F238E27FC236}">
                <a16:creationId xmlns:a16="http://schemas.microsoft.com/office/drawing/2014/main" id="{28F2EA7A-FC05-4196-9BED-2E236796327F}"/>
              </a:ext>
            </a:extLst>
          </p:cNvPr>
          <p:cNvSpPr>
            <a:spLocks noGrp="1"/>
          </p:cNvSpPr>
          <p:nvPr>
            <p:ph idx="1"/>
          </p:nvPr>
        </p:nvSpPr>
        <p:spPr/>
        <p:txBody>
          <a:bodyPr>
            <a:normAutofit fontScale="85000" lnSpcReduction="10000"/>
          </a:bodyPr>
          <a:lstStyle/>
          <a:p>
            <a:r>
              <a:rPr lang="en-US" dirty="0"/>
              <a:t>How many norths are there?</a:t>
            </a:r>
          </a:p>
          <a:p>
            <a:r>
              <a:rPr lang="en-US" dirty="0"/>
              <a:t>Answer:  3</a:t>
            </a:r>
          </a:p>
          <a:p>
            <a:pPr lvl="1"/>
            <a:r>
              <a:rPr lang="en-US" dirty="0"/>
              <a:t>Magnetic North – What your compass shows</a:t>
            </a:r>
          </a:p>
          <a:p>
            <a:pPr lvl="1"/>
            <a:r>
              <a:rPr lang="en-US" dirty="0"/>
              <a:t>True North – A direct line between you and the North Pole</a:t>
            </a:r>
          </a:p>
          <a:p>
            <a:pPr lvl="1"/>
            <a:r>
              <a:rPr lang="en-US" dirty="0"/>
              <a:t>Grid North – The North represented on the map</a:t>
            </a:r>
          </a:p>
          <a:p>
            <a:r>
              <a:rPr lang="en-US" dirty="0"/>
              <a:t>The difference between them is declination</a:t>
            </a:r>
          </a:p>
          <a:p>
            <a:pPr lvl="1"/>
            <a:r>
              <a:rPr lang="en-US" dirty="0"/>
              <a:t>This is found in the legend on most maps</a:t>
            </a:r>
          </a:p>
          <a:p>
            <a:pPr lvl="1"/>
            <a:r>
              <a:rPr lang="en-US" dirty="0"/>
              <a:t>It should be checked as the magnetic pole moves</a:t>
            </a:r>
          </a:p>
          <a:p>
            <a:pPr lvl="1"/>
            <a:r>
              <a:rPr lang="en-US" dirty="0"/>
              <a:t>Current positions declination is 0</a:t>
            </a:r>
          </a:p>
          <a:p>
            <a:pPr lvl="1"/>
            <a:r>
              <a:rPr lang="en-US" dirty="0"/>
              <a:t>www.ngdc.noaa.gov </a:t>
            </a:r>
          </a:p>
          <a:p>
            <a:endParaRPr lang="en-US" dirty="0"/>
          </a:p>
        </p:txBody>
      </p:sp>
    </p:spTree>
    <p:extLst>
      <p:ext uri="{BB962C8B-B14F-4D97-AF65-F5344CB8AC3E}">
        <p14:creationId xmlns:p14="http://schemas.microsoft.com/office/powerpoint/2010/main" val="31257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E899-5B47-4F13-A76F-19001BB91FDE}"/>
              </a:ext>
            </a:extLst>
          </p:cNvPr>
          <p:cNvSpPr>
            <a:spLocks noGrp="1"/>
          </p:cNvSpPr>
          <p:nvPr>
            <p:ph type="title"/>
          </p:nvPr>
        </p:nvSpPr>
        <p:spPr/>
        <p:txBody>
          <a:bodyPr/>
          <a:lstStyle/>
          <a:p>
            <a:r>
              <a:rPr lang="en-US" dirty="0"/>
              <a:t>A word about Datum</a:t>
            </a:r>
          </a:p>
        </p:txBody>
      </p:sp>
      <p:sp>
        <p:nvSpPr>
          <p:cNvPr id="3" name="Content Placeholder 2">
            <a:extLst>
              <a:ext uri="{FF2B5EF4-FFF2-40B4-BE49-F238E27FC236}">
                <a16:creationId xmlns:a16="http://schemas.microsoft.com/office/drawing/2014/main" id="{86BE36F8-3B7C-40F2-914F-F71CB0ADFFCA}"/>
              </a:ext>
            </a:extLst>
          </p:cNvPr>
          <p:cNvSpPr>
            <a:spLocks noGrp="1"/>
          </p:cNvSpPr>
          <p:nvPr>
            <p:ph idx="1"/>
          </p:nvPr>
        </p:nvSpPr>
        <p:spPr/>
        <p:txBody>
          <a:bodyPr>
            <a:normAutofit fontScale="92500" lnSpcReduction="10000"/>
          </a:bodyPr>
          <a:lstStyle/>
          <a:p>
            <a:r>
              <a:rPr lang="en-US" dirty="0"/>
              <a:t>A geodetic datum is a tool used to define the shape and size of the earth, as well as the reference point for the various coordinate systems used in mapping the earth. </a:t>
            </a:r>
          </a:p>
          <a:p>
            <a:r>
              <a:rPr lang="en-US" dirty="0"/>
              <a:t>Throughout time, hundreds of different datums have been used - each one changing over time.</a:t>
            </a:r>
          </a:p>
          <a:p>
            <a:r>
              <a:rPr lang="en-US" dirty="0"/>
              <a:t>World Geodetic System (</a:t>
            </a:r>
            <a:r>
              <a:rPr lang="en-US" dirty="0" err="1"/>
              <a:t>WGS</a:t>
            </a:r>
            <a:r>
              <a:rPr lang="en-US" dirty="0"/>
              <a:t>):  several different datums that have been in use throughout the years </a:t>
            </a:r>
            <a:r>
              <a:rPr lang="en-US" dirty="0" err="1"/>
              <a:t>WGS</a:t>
            </a:r>
            <a:r>
              <a:rPr lang="en-US" dirty="0"/>
              <a:t> 84, 72, 70, and 60. The </a:t>
            </a:r>
            <a:r>
              <a:rPr lang="en-US" dirty="0" err="1"/>
              <a:t>WGS</a:t>
            </a:r>
            <a:r>
              <a:rPr lang="en-US" dirty="0"/>
              <a:t> 84 is current the one </a:t>
            </a:r>
          </a:p>
          <a:p>
            <a:r>
              <a:rPr lang="en-US" dirty="0"/>
              <a:t>North American Datum 1983 (NAD 83) is the official horizontal datum for use in North and Central American </a:t>
            </a:r>
          </a:p>
          <a:p>
            <a:pPr lvl="1"/>
            <a:r>
              <a:rPr lang="en-US" dirty="0"/>
              <a:t>NAD 83 was NAD 27, a horizontal datum constructed in 1927 </a:t>
            </a:r>
          </a:p>
        </p:txBody>
      </p:sp>
    </p:spTree>
    <p:extLst>
      <p:ext uri="{BB962C8B-B14F-4D97-AF65-F5344CB8AC3E}">
        <p14:creationId xmlns:p14="http://schemas.microsoft.com/office/powerpoint/2010/main" val="266286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Map (</a:t>
            </a:r>
            <a:r>
              <a:rPr lang="en-US" altLang="en-US" dirty="0"/>
              <a:t>Symbols</a:t>
            </a:r>
            <a:r>
              <a:rPr lang="en-US" dirty="0"/>
              <a:t>) </a:t>
            </a:r>
          </a:p>
        </p:txBody>
      </p:sp>
      <p:pic>
        <p:nvPicPr>
          <p:cNvPr id="4" name="Picture 3"/>
          <p:cNvPicPr>
            <a:picLocks noChangeAspect="1"/>
          </p:cNvPicPr>
          <p:nvPr/>
        </p:nvPicPr>
        <p:blipFill>
          <a:blip r:embed="rId2"/>
          <a:stretch>
            <a:fillRect/>
          </a:stretch>
        </p:blipFill>
        <p:spPr>
          <a:xfrm>
            <a:off x="437669" y="1660723"/>
            <a:ext cx="3344899" cy="5197277"/>
          </a:xfrm>
          <a:prstGeom prst="rect">
            <a:avLst/>
          </a:prstGeom>
        </p:spPr>
      </p:pic>
      <p:pic>
        <p:nvPicPr>
          <p:cNvPr id="5" name="Picture 4"/>
          <p:cNvPicPr>
            <a:picLocks noChangeAspect="1"/>
          </p:cNvPicPr>
          <p:nvPr/>
        </p:nvPicPr>
        <p:blipFill>
          <a:blip r:embed="rId3"/>
          <a:stretch>
            <a:fillRect/>
          </a:stretch>
        </p:blipFill>
        <p:spPr>
          <a:xfrm>
            <a:off x="4296792" y="1660723"/>
            <a:ext cx="3311371" cy="5185843"/>
          </a:xfrm>
          <a:prstGeom prst="rect">
            <a:avLst/>
          </a:prstGeom>
        </p:spPr>
      </p:pic>
      <p:pic>
        <p:nvPicPr>
          <p:cNvPr id="6" name="Picture 5"/>
          <p:cNvPicPr>
            <a:picLocks noChangeAspect="1"/>
          </p:cNvPicPr>
          <p:nvPr/>
        </p:nvPicPr>
        <p:blipFill>
          <a:blip r:embed="rId4"/>
          <a:stretch>
            <a:fillRect/>
          </a:stretch>
        </p:blipFill>
        <p:spPr>
          <a:xfrm>
            <a:off x="7844415" y="1660723"/>
            <a:ext cx="4143399" cy="4187952"/>
          </a:xfrm>
          <a:prstGeom prst="rect">
            <a:avLst/>
          </a:prstGeom>
        </p:spPr>
      </p:pic>
    </p:spTree>
    <p:extLst>
      <p:ext uri="{BB962C8B-B14F-4D97-AF65-F5344CB8AC3E}">
        <p14:creationId xmlns:p14="http://schemas.microsoft.com/office/powerpoint/2010/main" val="150387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3DEF61-C425-476B-88EB-38DBA6CF20E9}"/>
              </a:ext>
            </a:extLst>
          </p:cNvPr>
          <p:cNvPicPr>
            <a:picLocks noChangeAspect="1"/>
          </p:cNvPicPr>
          <p:nvPr/>
        </p:nvPicPr>
        <p:blipFill>
          <a:blip r:embed="rId2"/>
          <a:stretch>
            <a:fillRect/>
          </a:stretch>
        </p:blipFill>
        <p:spPr>
          <a:xfrm>
            <a:off x="6751014" y="0"/>
            <a:ext cx="5414300" cy="4503930"/>
          </a:xfrm>
          <a:prstGeom prst="rect">
            <a:avLst/>
          </a:prstGeom>
        </p:spPr>
      </p:pic>
      <p:sp>
        <p:nvSpPr>
          <p:cNvPr id="2" name="Title 1">
            <a:extLst>
              <a:ext uri="{FF2B5EF4-FFF2-40B4-BE49-F238E27FC236}">
                <a16:creationId xmlns:a16="http://schemas.microsoft.com/office/drawing/2014/main" id="{FE1A7535-BC26-4CFA-9E9F-14E652C5898B}"/>
              </a:ext>
            </a:extLst>
          </p:cNvPr>
          <p:cNvSpPr>
            <a:spLocks noGrp="1"/>
          </p:cNvSpPr>
          <p:nvPr>
            <p:ph type="title"/>
          </p:nvPr>
        </p:nvSpPr>
        <p:spPr/>
        <p:txBody>
          <a:bodyPr/>
          <a:lstStyle/>
          <a:p>
            <a:r>
              <a:rPr lang="en-US" altLang="en-US" dirty="0"/>
              <a:t>Contour Lines</a:t>
            </a:r>
            <a:endParaRPr lang="en-US" dirty="0"/>
          </a:p>
        </p:txBody>
      </p:sp>
      <p:sp>
        <p:nvSpPr>
          <p:cNvPr id="4" name="Content Placeholder 3">
            <a:extLst>
              <a:ext uri="{FF2B5EF4-FFF2-40B4-BE49-F238E27FC236}">
                <a16:creationId xmlns:a16="http://schemas.microsoft.com/office/drawing/2014/main" id="{C393C8AF-E4A5-4CAF-8876-CA049D11782F}"/>
              </a:ext>
            </a:extLst>
          </p:cNvPr>
          <p:cNvSpPr>
            <a:spLocks noGrp="1"/>
          </p:cNvSpPr>
          <p:nvPr>
            <p:ph idx="1"/>
          </p:nvPr>
        </p:nvSpPr>
        <p:spPr>
          <a:xfrm>
            <a:off x="3480595" y="3293503"/>
            <a:ext cx="8237009" cy="3450613"/>
          </a:xfrm>
        </p:spPr>
        <p:txBody>
          <a:bodyPr/>
          <a:lstStyle/>
          <a:p>
            <a:pPr>
              <a:spcBef>
                <a:spcPct val="50000"/>
              </a:spcBef>
              <a:buFontTx/>
              <a:buChar char="•"/>
            </a:pPr>
            <a:r>
              <a:rPr lang="en-US" altLang="en-US" dirty="0"/>
              <a:t>Elevation</a:t>
            </a:r>
          </a:p>
          <a:p>
            <a:pPr>
              <a:spcBef>
                <a:spcPct val="50000"/>
              </a:spcBef>
              <a:buFontTx/>
              <a:buChar char="•"/>
            </a:pPr>
            <a:r>
              <a:rPr lang="en-US" dirty="0"/>
              <a:t>Landforms</a:t>
            </a:r>
          </a:p>
          <a:p>
            <a:pPr>
              <a:spcBef>
                <a:spcPct val="50000"/>
              </a:spcBef>
              <a:buFontTx/>
              <a:buChar char="•"/>
            </a:pPr>
            <a:r>
              <a:rPr lang="en-US" altLang="en-US" dirty="0"/>
              <a:t>This map has 10ft intervals </a:t>
            </a:r>
          </a:p>
          <a:p>
            <a:endParaRPr lang="en-US" dirty="0"/>
          </a:p>
        </p:txBody>
      </p:sp>
      <p:pic>
        <p:nvPicPr>
          <p:cNvPr id="6" name="Picture 5" descr="Chart, histogram&#10;&#10;Description automatically generated">
            <a:extLst>
              <a:ext uri="{FF2B5EF4-FFF2-40B4-BE49-F238E27FC236}">
                <a16:creationId xmlns:a16="http://schemas.microsoft.com/office/drawing/2014/main" id="{6E5E47E1-E355-4F07-A94A-676C1281E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903" y="1581501"/>
            <a:ext cx="3871104" cy="4422736"/>
          </a:xfrm>
          <a:prstGeom prst="rect">
            <a:avLst/>
          </a:prstGeom>
        </p:spPr>
      </p:pic>
      <p:sp>
        <p:nvSpPr>
          <p:cNvPr id="10249" name="Oval 9"/>
          <p:cNvSpPr>
            <a:spLocks noChangeArrowheads="1"/>
          </p:cNvSpPr>
          <p:nvPr/>
        </p:nvSpPr>
        <p:spPr bwMode="auto">
          <a:xfrm>
            <a:off x="9733280" y="1176288"/>
            <a:ext cx="1503680" cy="1168544"/>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 name="Oval 10"/>
          <p:cNvSpPr>
            <a:spLocks noChangeArrowheads="1"/>
          </p:cNvSpPr>
          <p:nvPr/>
        </p:nvSpPr>
        <p:spPr bwMode="auto">
          <a:xfrm>
            <a:off x="6751014" y="1975500"/>
            <a:ext cx="2199946" cy="1049235"/>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Text Box 11"/>
          <p:cNvSpPr txBox="1">
            <a:spLocks noChangeArrowheads="1"/>
          </p:cNvSpPr>
          <p:nvPr/>
        </p:nvSpPr>
        <p:spPr bwMode="auto">
          <a:xfrm>
            <a:off x="10381367" y="5308449"/>
            <a:ext cx="8370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Steep</a:t>
            </a:r>
          </a:p>
        </p:txBody>
      </p:sp>
      <p:sp>
        <p:nvSpPr>
          <p:cNvPr id="10254" name="Line 14"/>
          <p:cNvSpPr>
            <a:spLocks noChangeShapeType="1"/>
          </p:cNvSpPr>
          <p:nvPr/>
        </p:nvSpPr>
        <p:spPr bwMode="auto">
          <a:xfrm flipH="1" flipV="1">
            <a:off x="10390650" y="2391544"/>
            <a:ext cx="409262" cy="29169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Line 15"/>
          <p:cNvSpPr>
            <a:spLocks noChangeShapeType="1"/>
          </p:cNvSpPr>
          <p:nvPr/>
        </p:nvSpPr>
        <p:spPr bwMode="auto">
          <a:xfrm flipV="1">
            <a:off x="7455002" y="3119901"/>
            <a:ext cx="144097" cy="21885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2" name="Text Box 12"/>
          <p:cNvSpPr txBox="1">
            <a:spLocks noChangeArrowheads="1"/>
          </p:cNvSpPr>
          <p:nvPr/>
        </p:nvSpPr>
        <p:spPr bwMode="auto">
          <a:xfrm>
            <a:off x="7293778" y="5308449"/>
            <a:ext cx="11144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Flat</a:t>
            </a:r>
          </a:p>
        </p:txBody>
      </p:sp>
    </p:spTree>
    <p:extLst>
      <p:ext uri="{BB962C8B-B14F-4D97-AF65-F5344CB8AC3E}">
        <p14:creationId xmlns:p14="http://schemas.microsoft.com/office/powerpoint/2010/main" val="12908310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1362</TotalTime>
  <Words>1673</Words>
  <Application>Microsoft Office PowerPoint</Application>
  <PresentationFormat>Widescreen</PresentationFormat>
  <Paragraphs>275</Paragraphs>
  <Slides>41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Arial Bold</vt:lpstr>
      <vt:lpstr>Gill Sans MT</vt:lpstr>
      <vt:lpstr>Rockwell</vt:lpstr>
      <vt:lpstr>Rockwell Condensed</vt:lpstr>
      <vt:lpstr>Times</vt:lpstr>
      <vt:lpstr>Wingdings</vt:lpstr>
      <vt:lpstr>Wood Type</vt:lpstr>
      <vt:lpstr>Gallery</vt:lpstr>
      <vt:lpstr>Map and Compass</vt:lpstr>
      <vt:lpstr>Why a Map and Compass</vt:lpstr>
      <vt:lpstr>The Map</vt:lpstr>
      <vt:lpstr>Legend</vt:lpstr>
      <vt:lpstr>Legend</vt:lpstr>
      <vt:lpstr>North? </vt:lpstr>
      <vt:lpstr>A word about Datum</vt:lpstr>
      <vt:lpstr>The Map (Symbols) </vt:lpstr>
      <vt:lpstr>Contour Lines</vt:lpstr>
      <vt:lpstr>PowerPoint Presentation</vt:lpstr>
      <vt:lpstr>Coordinates Systems</vt:lpstr>
      <vt:lpstr>Lat/Long</vt:lpstr>
      <vt:lpstr>Lat/Long</vt:lpstr>
      <vt:lpstr>The Map</vt:lpstr>
      <vt:lpstr>UTM/MGRS</vt:lpstr>
      <vt:lpstr>UTM/MGRS</vt:lpstr>
      <vt:lpstr>UTM vs MGRS Formats</vt:lpstr>
      <vt:lpstr>Understanding Grid Squares </vt:lpstr>
      <vt:lpstr>UTM Coordinates for  The star</vt:lpstr>
      <vt:lpstr>UTM Exercise</vt:lpstr>
      <vt:lpstr>UTM Exercise</vt:lpstr>
      <vt:lpstr>UTM Exercise</vt:lpstr>
      <vt:lpstr>Compass</vt:lpstr>
      <vt:lpstr>PowerPoint Presentation</vt:lpstr>
      <vt:lpstr>PowerPoint Presentation</vt:lpstr>
      <vt:lpstr>PowerPoint Presentation</vt:lpstr>
      <vt:lpstr>PowerPoint Presentation</vt:lpstr>
      <vt:lpstr>PowerPoint Presentation</vt:lpstr>
      <vt:lpstr>PowerPoint Presentation</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lpstr>The Map and Compass Together as a 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and Compass</dc:title>
  <dc:creator>Travis Few</dc:creator>
  <cp:lastModifiedBy>Travis Few</cp:lastModifiedBy>
  <cp:revision>31</cp:revision>
  <dcterms:created xsi:type="dcterms:W3CDTF">2021-01-29T00:50:10Z</dcterms:created>
  <dcterms:modified xsi:type="dcterms:W3CDTF">2021-01-29T23:32:22Z</dcterms:modified>
</cp:coreProperties>
</file>